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31" r:id="rId2"/>
  </p:sldMasterIdLst>
  <p:notesMasterIdLst>
    <p:notesMasterId r:id="rId28"/>
  </p:notesMasterIdLst>
  <p:handoutMasterIdLst>
    <p:handoutMasterId r:id="rId29"/>
  </p:handoutMasterIdLst>
  <p:sldIdLst>
    <p:sldId id="286" r:id="rId3"/>
    <p:sldId id="291" r:id="rId4"/>
    <p:sldId id="292" r:id="rId5"/>
    <p:sldId id="293" r:id="rId6"/>
    <p:sldId id="294" r:id="rId7"/>
    <p:sldId id="256" r:id="rId8"/>
    <p:sldId id="275" r:id="rId9"/>
    <p:sldId id="265" r:id="rId10"/>
    <p:sldId id="280" r:id="rId11"/>
    <p:sldId id="257" r:id="rId12"/>
    <p:sldId id="263" r:id="rId13"/>
    <p:sldId id="258" r:id="rId14"/>
    <p:sldId id="287" r:id="rId15"/>
    <p:sldId id="290" r:id="rId16"/>
    <p:sldId id="270" r:id="rId17"/>
    <p:sldId id="296" r:id="rId18"/>
    <p:sldId id="259" r:id="rId19"/>
    <p:sldId id="284" r:id="rId20"/>
    <p:sldId id="261" r:id="rId21"/>
    <p:sldId id="272" r:id="rId22"/>
    <p:sldId id="282" r:id="rId23"/>
    <p:sldId id="267" r:id="rId24"/>
    <p:sldId id="273" r:id="rId25"/>
    <p:sldId id="268" r:id="rId26"/>
    <p:sldId id="269" r:id="rId27"/>
  </p:sldIdLst>
  <p:sldSz cx="12192000" cy="6858000"/>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76642" autoAdjust="0"/>
  </p:normalViewPr>
  <p:slideViewPr>
    <p:cSldViewPr snapToGrid="0">
      <p:cViewPr varScale="1">
        <p:scale>
          <a:sx n="80" d="100"/>
          <a:sy n="80" d="100"/>
        </p:scale>
        <p:origin x="390" y="90"/>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dx4w805\save\SDDXC%20Talk\resultsbyband0206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Sheet1!$A$1</c:f>
              <c:numCache>
                <c:formatCode>General</c:formatCode>
                <c:ptCount val="1"/>
                <c:pt idx="0">
                  <c:v>15</c:v>
                </c:pt>
              </c:numCache>
            </c:numRef>
          </c:val>
          <c:extLst>
            <c:ext xmlns:c16="http://schemas.microsoft.com/office/drawing/2014/chart" uri="{C3380CC4-5D6E-409C-BE32-E72D297353CC}">
              <c16:uniqueId val="{00000000-974A-47F9-94EF-93E80E2DB3F2}"/>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Sheet1!$B$1</c:f>
              <c:numCache>
                <c:formatCode>General</c:formatCode>
                <c:ptCount val="1"/>
                <c:pt idx="0">
                  <c:v>68</c:v>
                </c:pt>
              </c:numCache>
            </c:numRef>
          </c:val>
          <c:extLst>
            <c:ext xmlns:c16="http://schemas.microsoft.com/office/drawing/2014/chart" uri="{C3380CC4-5D6E-409C-BE32-E72D297353CC}">
              <c16:uniqueId val="{00000001-974A-47F9-94EF-93E80E2DB3F2}"/>
            </c:ext>
          </c:extLst>
        </c:ser>
        <c: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Sheet1!$C$1</c:f>
              <c:numCache>
                <c:formatCode>General</c:formatCode>
                <c:ptCount val="1"/>
                <c:pt idx="0">
                  <c:v>73</c:v>
                </c:pt>
              </c:numCache>
            </c:numRef>
          </c:val>
          <c:extLst>
            <c:ext xmlns:c16="http://schemas.microsoft.com/office/drawing/2014/chart" uri="{C3380CC4-5D6E-409C-BE32-E72D297353CC}">
              <c16:uniqueId val="{00000002-974A-47F9-94EF-93E80E2DB3F2}"/>
            </c:ext>
          </c:extLst>
        </c:ser>
        <c:ser>
          <c:idx val="3"/>
          <c:order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Sheet1!$D$1</c:f>
              <c:numCache>
                <c:formatCode>General</c:formatCode>
                <c:ptCount val="1"/>
                <c:pt idx="0">
                  <c:v>163</c:v>
                </c:pt>
              </c:numCache>
            </c:numRef>
          </c:val>
          <c:extLst>
            <c:ext xmlns:c16="http://schemas.microsoft.com/office/drawing/2014/chart" uri="{C3380CC4-5D6E-409C-BE32-E72D297353CC}">
              <c16:uniqueId val="{00000003-974A-47F9-94EF-93E80E2DB3F2}"/>
            </c:ext>
          </c:extLst>
        </c:ser>
        <c:ser>
          <c:idx val="4"/>
          <c:order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Sheet1!$E$1</c:f>
              <c:numCache>
                <c:formatCode>General</c:formatCode>
                <c:ptCount val="1"/>
                <c:pt idx="0">
                  <c:v>136</c:v>
                </c:pt>
              </c:numCache>
            </c:numRef>
          </c:val>
          <c:extLst>
            <c:ext xmlns:c16="http://schemas.microsoft.com/office/drawing/2014/chart" uri="{C3380CC4-5D6E-409C-BE32-E72D297353CC}">
              <c16:uniqueId val="{00000004-974A-47F9-94EF-93E80E2DB3F2}"/>
            </c:ext>
          </c:extLst>
        </c:ser>
        <c:ser>
          <c:idx val="5"/>
          <c:order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Sheet1!$F$1</c:f>
              <c:numCache>
                <c:formatCode>General</c:formatCode>
                <c:ptCount val="1"/>
                <c:pt idx="0">
                  <c:v>174</c:v>
                </c:pt>
              </c:numCache>
            </c:numRef>
          </c:val>
          <c:extLst>
            <c:ext xmlns:c16="http://schemas.microsoft.com/office/drawing/2014/chart" uri="{C3380CC4-5D6E-409C-BE32-E72D297353CC}">
              <c16:uniqueId val="{00000005-974A-47F9-94EF-93E80E2DB3F2}"/>
            </c:ext>
          </c:extLst>
        </c:ser>
        <c:ser>
          <c:idx val="6"/>
          <c:order val="6"/>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Sheet1!$G$1</c:f>
              <c:numCache>
                <c:formatCode>General</c:formatCode>
                <c:ptCount val="1"/>
                <c:pt idx="0">
                  <c:v>124</c:v>
                </c:pt>
              </c:numCache>
            </c:numRef>
          </c:val>
          <c:extLst>
            <c:ext xmlns:c16="http://schemas.microsoft.com/office/drawing/2014/chart" uri="{C3380CC4-5D6E-409C-BE32-E72D297353CC}">
              <c16:uniqueId val="{00000006-974A-47F9-94EF-93E80E2DB3F2}"/>
            </c:ext>
          </c:extLst>
        </c:ser>
        <c:ser>
          <c:idx val="7"/>
          <c:order val="7"/>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Sheet1!$H$1</c:f>
              <c:numCache>
                <c:formatCode>General</c:formatCode>
                <c:ptCount val="1"/>
                <c:pt idx="0">
                  <c:v>125</c:v>
                </c:pt>
              </c:numCache>
            </c:numRef>
          </c:val>
          <c:extLst>
            <c:ext xmlns:c16="http://schemas.microsoft.com/office/drawing/2014/chart" uri="{C3380CC4-5D6E-409C-BE32-E72D297353CC}">
              <c16:uniqueId val="{00000007-974A-47F9-94EF-93E80E2DB3F2}"/>
            </c:ext>
          </c:extLst>
        </c:ser>
        <c:dLbls>
          <c:dLblPos val="inEnd"/>
          <c:showLegendKey val="0"/>
          <c:showVal val="1"/>
          <c:showCatName val="0"/>
          <c:showSerName val="0"/>
          <c:showPercent val="0"/>
          <c:showBubbleSize val="0"/>
        </c:dLbls>
        <c:gapWidth val="100"/>
        <c:overlap val="-24"/>
        <c:axId val="318735288"/>
        <c:axId val="318730696"/>
      </c:barChart>
      <c:catAx>
        <c:axId val="318735288"/>
        <c:scaling>
          <c:orientation val="minMax"/>
        </c:scaling>
        <c:delete val="1"/>
        <c:axPos val="b"/>
        <c:numFmt formatCode="General" sourceLinked="1"/>
        <c:majorTickMark val="none"/>
        <c:minorTickMark val="none"/>
        <c:tickLblPos val="nextTo"/>
        <c:crossAx val="318730696"/>
        <c:crosses val="autoZero"/>
        <c:auto val="0"/>
        <c:lblAlgn val="ctr"/>
        <c:lblOffset val="100"/>
        <c:noMultiLvlLbl val="0"/>
      </c:catAx>
      <c:valAx>
        <c:axId val="3187306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crossAx val="318735288"/>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F535F927-5C46-456C-BE94-2D1D1A7D72FF}" type="datetimeFigureOut">
              <a:rPr lang="en-US" smtClean="0"/>
              <a:t>2/25/2016</a:t>
            </a:fld>
            <a:endParaRPr lang="en-US"/>
          </a:p>
        </p:txBody>
      </p:sp>
      <p:sp>
        <p:nvSpPr>
          <p:cNvPr id="4" name="Footer Placeholder 3"/>
          <p:cNvSpPr>
            <a:spLocks noGrp="1"/>
          </p:cNvSpPr>
          <p:nvPr>
            <p:ph type="ftr" sz="quarter" idx="2"/>
          </p:nvPr>
        </p:nvSpPr>
        <p:spPr>
          <a:xfrm>
            <a:off x="0" y="8845550"/>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0"/>
            <a:ext cx="2971800" cy="466725"/>
          </a:xfrm>
          <a:prstGeom prst="rect">
            <a:avLst/>
          </a:prstGeom>
        </p:spPr>
        <p:txBody>
          <a:bodyPr vert="horz" lIns="91440" tIns="45720" rIns="91440" bIns="45720" rtlCol="0" anchor="b"/>
          <a:lstStyle>
            <a:lvl1pPr algn="r">
              <a:defRPr sz="1200"/>
            </a:lvl1pPr>
          </a:lstStyle>
          <a:p>
            <a:fld id="{AE2F6635-81DA-4988-B602-B64027CB2FDF}" type="slidenum">
              <a:rPr lang="en-US" smtClean="0"/>
              <a:t>‹#›</a:t>
            </a:fld>
            <a:endParaRPr lang="en-US"/>
          </a:p>
        </p:txBody>
      </p:sp>
    </p:spTree>
    <p:extLst>
      <p:ext uri="{BB962C8B-B14F-4D97-AF65-F5344CB8AC3E}">
        <p14:creationId xmlns:p14="http://schemas.microsoft.com/office/powerpoint/2010/main" val="88136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231"/>
          </a:xfrm>
          <a:prstGeom prst="rect">
            <a:avLst/>
          </a:prstGeom>
        </p:spPr>
        <p:txBody>
          <a:bodyPr vert="horz" lIns="91440" tIns="45720" rIns="91440" bIns="45720" rtlCol="0"/>
          <a:lstStyle>
            <a:lvl1pPr algn="r">
              <a:defRPr sz="1200"/>
            </a:lvl1pPr>
          </a:lstStyle>
          <a:p>
            <a:fld id="{31083D9F-E1DD-41A8-900A-64149551AF24}" type="datetimeFigureOut">
              <a:rPr lang="en-US" smtClean="0"/>
              <a:t>2/25/2016</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32"/>
            <a:ext cx="5486400" cy="366670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DC0FA3A6-A0BA-4194-9D2C-06F58B88AE60}" type="slidenum">
              <a:rPr lang="en-US" smtClean="0"/>
              <a:t>‹#›</a:t>
            </a:fld>
            <a:endParaRPr lang="en-US"/>
          </a:p>
        </p:txBody>
      </p:sp>
    </p:spTree>
    <p:extLst>
      <p:ext uri="{BB962C8B-B14F-4D97-AF65-F5344CB8AC3E}">
        <p14:creationId xmlns:p14="http://schemas.microsoft.com/office/powerpoint/2010/main" val="195068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FA3A6-A0BA-4194-9D2C-06F58B88AE60}" type="slidenum">
              <a:rPr lang="en-US" smtClean="0"/>
              <a:t>1</a:t>
            </a:fld>
            <a:endParaRPr lang="en-US"/>
          </a:p>
        </p:txBody>
      </p:sp>
    </p:spTree>
    <p:extLst>
      <p:ext uri="{BB962C8B-B14F-4D97-AF65-F5344CB8AC3E}">
        <p14:creationId xmlns:p14="http://schemas.microsoft.com/office/powerpoint/2010/main" val="181907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10</a:t>
            </a:fld>
            <a:endParaRPr lang="en-US"/>
          </a:p>
        </p:txBody>
      </p:sp>
    </p:spTree>
    <p:extLst>
      <p:ext uri="{BB962C8B-B14F-4D97-AF65-F5344CB8AC3E}">
        <p14:creationId xmlns:p14="http://schemas.microsoft.com/office/powerpoint/2010/main" val="1322456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11</a:t>
            </a:fld>
            <a:endParaRPr lang="en-US"/>
          </a:p>
        </p:txBody>
      </p:sp>
    </p:spTree>
    <p:extLst>
      <p:ext uri="{BB962C8B-B14F-4D97-AF65-F5344CB8AC3E}">
        <p14:creationId xmlns:p14="http://schemas.microsoft.com/office/powerpoint/2010/main" val="228321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12</a:t>
            </a:fld>
            <a:endParaRPr lang="en-US"/>
          </a:p>
        </p:txBody>
      </p:sp>
    </p:spTree>
    <p:extLst>
      <p:ext uri="{BB962C8B-B14F-4D97-AF65-F5344CB8AC3E}">
        <p14:creationId xmlns:p14="http://schemas.microsoft.com/office/powerpoint/2010/main" val="245408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13</a:t>
            </a:fld>
            <a:endParaRPr lang="en-US"/>
          </a:p>
        </p:txBody>
      </p:sp>
    </p:spTree>
    <p:extLst>
      <p:ext uri="{BB962C8B-B14F-4D97-AF65-F5344CB8AC3E}">
        <p14:creationId xmlns:p14="http://schemas.microsoft.com/office/powerpoint/2010/main" val="1884467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14</a:t>
            </a:fld>
            <a:endParaRPr lang="en-US"/>
          </a:p>
        </p:txBody>
      </p:sp>
    </p:spTree>
    <p:extLst>
      <p:ext uri="{BB962C8B-B14F-4D97-AF65-F5344CB8AC3E}">
        <p14:creationId xmlns:p14="http://schemas.microsoft.com/office/powerpoint/2010/main" val="333342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15</a:t>
            </a:fld>
            <a:endParaRPr lang="en-US"/>
          </a:p>
        </p:txBody>
      </p:sp>
    </p:spTree>
    <p:extLst>
      <p:ext uri="{BB962C8B-B14F-4D97-AF65-F5344CB8AC3E}">
        <p14:creationId xmlns:p14="http://schemas.microsoft.com/office/powerpoint/2010/main" val="2352593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16</a:t>
            </a:fld>
            <a:endParaRPr lang="en-US"/>
          </a:p>
        </p:txBody>
      </p:sp>
    </p:spTree>
    <p:extLst>
      <p:ext uri="{BB962C8B-B14F-4D97-AF65-F5344CB8AC3E}">
        <p14:creationId xmlns:p14="http://schemas.microsoft.com/office/powerpoint/2010/main" val="154963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17</a:t>
            </a:fld>
            <a:endParaRPr lang="en-US"/>
          </a:p>
        </p:txBody>
      </p:sp>
    </p:spTree>
    <p:extLst>
      <p:ext uri="{BB962C8B-B14F-4D97-AF65-F5344CB8AC3E}">
        <p14:creationId xmlns:p14="http://schemas.microsoft.com/office/powerpoint/2010/main" val="323068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18</a:t>
            </a:fld>
            <a:endParaRPr lang="en-US"/>
          </a:p>
        </p:txBody>
      </p:sp>
    </p:spTree>
    <p:extLst>
      <p:ext uri="{BB962C8B-B14F-4D97-AF65-F5344CB8AC3E}">
        <p14:creationId xmlns:p14="http://schemas.microsoft.com/office/powerpoint/2010/main" val="3515623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19</a:t>
            </a:fld>
            <a:endParaRPr lang="en-US"/>
          </a:p>
        </p:txBody>
      </p:sp>
    </p:spTree>
    <p:extLst>
      <p:ext uri="{BB962C8B-B14F-4D97-AF65-F5344CB8AC3E}">
        <p14:creationId xmlns:p14="http://schemas.microsoft.com/office/powerpoint/2010/main" val="76959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FA3A6-A0BA-4194-9D2C-06F58B88AE60}" type="slidenum">
              <a:rPr lang="en-US" smtClean="0"/>
              <a:t>2</a:t>
            </a:fld>
            <a:endParaRPr lang="en-US"/>
          </a:p>
        </p:txBody>
      </p:sp>
    </p:spTree>
    <p:extLst>
      <p:ext uri="{BB962C8B-B14F-4D97-AF65-F5344CB8AC3E}">
        <p14:creationId xmlns:p14="http://schemas.microsoft.com/office/powerpoint/2010/main" val="3396986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20</a:t>
            </a:fld>
            <a:endParaRPr lang="en-US"/>
          </a:p>
        </p:txBody>
      </p:sp>
    </p:spTree>
    <p:extLst>
      <p:ext uri="{BB962C8B-B14F-4D97-AF65-F5344CB8AC3E}">
        <p14:creationId xmlns:p14="http://schemas.microsoft.com/office/powerpoint/2010/main" val="1054549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21</a:t>
            </a:fld>
            <a:endParaRPr lang="en-US"/>
          </a:p>
        </p:txBody>
      </p:sp>
    </p:spTree>
    <p:extLst>
      <p:ext uri="{BB962C8B-B14F-4D97-AF65-F5344CB8AC3E}">
        <p14:creationId xmlns:p14="http://schemas.microsoft.com/office/powerpoint/2010/main" val="3250885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22</a:t>
            </a:fld>
            <a:endParaRPr lang="en-US"/>
          </a:p>
        </p:txBody>
      </p:sp>
    </p:spTree>
    <p:extLst>
      <p:ext uri="{BB962C8B-B14F-4D97-AF65-F5344CB8AC3E}">
        <p14:creationId xmlns:p14="http://schemas.microsoft.com/office/powerpoint/2010/main" val="3827289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23</a:t>
            </a:fld>
            <a:endParaRPr lang="en-US"/>
          </a:p>
        </p:txBody>
      </p:sp>
    </p:spTree>
    <p:extLst>
      <p:ext uri="{BB962C8B-B14F-4D97-AF65-F5344CB8AC3E}">
        <p14:creationId xmlns:p14="http://schemas.microsoft.com/office/powerpoint/2010/main" val="1894666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24</a:t>
            </a:fld>
            <a:endParaRPr lang="en-US"/>
          </a:p>
        </p:txBody>
      </p:sp>
    </p:spTree>
    <p:extLst>
      <p:ext uri="{BB962C8B-B14F-4D97-AF65-F5344CB8AC3E}">
        <p14:creationId xmlns:p14="http://schemas.microsoft.com/office/powerpoint/2010/main" val="185474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FA3A6-A0BA-4194-9D2C-06F58B88AE60}" type="slidenum">
              <a:rPr lang="en-US" smtClean="0"/>
              <a:t>25</a:t>
            </a:fld>
            <a:endParaRPr lang="en-US"/>
          </a:p>
        </p:txBody>
      </p:sp>
    </p:spTree>
    <p:extLst>
      <p:ext uri="{BB962C8B-B14F-4D97-AF65-F5344CB8AC3E}">
        <p14:creationId xmlns:p14="http://schemas.microsoft.com/office/powerpoint/2010/main" val="327650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FA3A6-A0BA-4194-9D2C-06F58B88AE60}" type="slidenum">
              <a:rPr lang="en-US" smtClean="0"/>
              <a:t>3</a:t>
            </a:fld>
            <a:endParaRPr lang="en-US"/>
          </a:p>
        </p:txBody>
      </p:sp>
    </p:spTree>
    <p:extLst>
      <p:ext uri="{BB962C8B-B14F-4D97-AF65-F5344CB8AC3E}">
        <p14:creationId xmlns:p14="http://schemas.microsoft.com/office/powerpoint/2010/main" val="205883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FA3A6-A0BA-4194-9D2C-06F58B88AE60}" type="slidenum">
              <a:rPr lang="en-US" smtClean="0"/>
              <a:t>4</a:t>
            </a:fld>
            <a:endParaRPr lang="en-US"/>
          </a:p>
        </p:txBody>
      </p:sp>
    </p:spTree>
    <p:extLst>
      <p:ext uri="{BB962C8B-B14F-4D97-AF65-F5344CB8AC3E}">
        <p14:creationId xmlns:p14="http://schemas.microsoft.com/office/powerpoint/2010/main" val="261929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FA3A6-A0BA-4194-9D2C-06F58B88AE60}" type="slidenum">
              <a:rPr lang="en-US" smtClean="0"/>
              <a:t>5</a:t>
            </a:fld>
            <a:endParaRPr lang="en-US"/>
          </a:p>
        </p:txBody>
      </p:sp>
    </p:spTree>
    <p:extLst>
      <p:ext uri="{BB962C8B-B14F-4D97-AF65-F5344CB8AC3E}">
        <p14:creationId xmlns:p14="http://schemas.microsoft.com/office/powerpoint/2010/main" val="64449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6</a:t>
            </a:fld>
            <a:endParaRPr lang="en-US"/>
          </a:p>
        </p:txBody>
      </p:sp>
    </p:spTree>
    <p:extLst>
      <p:ext uri="{BB962C8B-B14F-4D97-AF65-F5344CB8AC3E}">
        <p14:creationId xmlns:p14="http://schemas.microsoft.com/office/powerpoint/2010/main" val="188962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7</a:t>
            </a:fld>
            <a:endParaRPr lang="en-US"/>
          </a:p>
        </p:txBody>
      </p:sp>
    </p:spTree>
    <p:extLst>
      <p:ext uri="{BB962C8B-B14F-4D97-AF65-F5344CB8AC3E}">
        <p14:creationId xmlns:p14="http://schemas.microsoft.com/office/powerpoint/2010/main" val="347453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8</a:t>
            </a:fld>
            <a:endParaRPr lang="en-US"/>
          </a:p>
        </p:txBody>
      </p:sp>
    </p:spTree>
    <p:extLst>
      <p:ext uri="{BB962C8B-B14F-4D97-AF65-F5344CB8AC3E}">
        <p14:creationId xmlns:p14="http://schemas.microsoft.com/office/powerpoint/2010/main" val="1610470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FA3A6-A0BA-4194-9D2C-06F58B88AE60}" type="slidenum">
              <a:rPr lang="en-US" smtClean="0"/>
              <a:t>9</a:t>
            </a:fld>
            <a:endParaRPr lang="en-US"/>
          </a:p>
        </p:txBody>
      </p:sp>
    </p:spTree>
    <p:extLst>
      <p:ext uri="{BB962C8B-B14F-4D97-AF65-F5344CB8AC3E}">
        <p14:creationId xmlns:p14="http://schemas.microsoft.com/office/powerpoint/2010/main" val="382786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1251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242214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1290060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222499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430248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063826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EE11C-D3BC-4374-A496-78B48FB4B978}"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87785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EE11C-D3BC-4374-A496-78B48FB4B978}"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118877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EE11C-D3BC-4374-A496-78B48FB4B978}"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150031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EE11C-D3BC-4374-A496-78B48FB4B978}"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91654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7EE11C-D3BC-4374-A496-78B48FB4B978}"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61465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1563131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7EE11C-D3BC-4374-A496-78B48FB4B978}"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1374200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4132332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25150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7EE11C-D3BC-4374-A496-78B48FB4B978}"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217098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7EE11C-D3BC-4374-A496-78B48FB4B978}"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180252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7EE11C-D3BC-4374-A496-78B48FB4B978}"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05D30-A85D-4C43-874E-88781022406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678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EE11C-D3BC-4374-A496-78B48FB4B978}"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05D30-A85D-4C43-874E-88781022406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4520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EE11C-D3BC-4374-A496-78B48FB4B978}"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254589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7EE11C-D3BC-4374-A496-78B48FB4B978}"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311296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7EE11C-D3BC-4374-A496-78B48FB4B978}"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05D30-A85D-4C43-874E-887810224068}" type="slidenum">
              <a:rPr lang="en-US" smtClean="0"/>
              <a:t>‹#›</a:t>
            </a:fld>
            <a:endParaRPr lang="en-US"/>
          </a:p>
        </p:txBody>
      </p:sp>
    </p:spTree>
    <p:extLst>
      <p:ext uri="{BB962C8B-B14F-4D97-AF65-F5344CB8AC3E}">
        <p14:creationId xmlns:p14="http://schemas.microsoft.com/office/powerpoint/2010/main" val="12597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77EE11C-D3BC-4374-A496-78B48FB4B978}" type="datetimeFigureOut">
              <a:rPr lang="en-US" smtClean="0"/>
              <a:t>2/25/2016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2A05D30-A85D-4C43-874E-887810224068}" type="slidenum">
              <a:rPr lang="en-US" smtClean="0"/>
              <a:t>‹#›</a:t>
            </a:fld>
            <a:endParaRPr lang="en-US"/>
          </a:p>
        </p:txBody>
      </p:sp>
    </p:spTree>
    <p:extLst>
      <p:ext uri="{BB962C8B-B14F-4D97-AF65-F5344CB8AC3E}">
        <p14:creationId xmlns:p14="http://schemas.microsoft.com/office/powerpoint/2010/main" val="162513267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EE11C-D3BC-4374-A496-78B48FB4B978}" type="datetimeFigureOut">
              <a:rPr lang="en-US" smtClean="0"/>
              <a:t>2/25/2016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05D30-A85D-4C43-874E-887810224068}" type="slidenum">
              <a:rPr lang="en-US" smtClean="0"/>
              <a:t>‹#›</a:t>
            </a:fld>
            <a:endParaRPr lang="en-US"/>
          </a:p>
        </p:txBody>
      </p:sp>
    </p:spTree>
    <p:extLst>
      <p:ext uri="{BB962C8B-B14F-4D97-AF65-F5344CB8AC3E}">
        <p14:creationId xmlns:p14="http://schemas.microsoft.com/office/powerpoint/2010/main" val="35278131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0xb@arrl.ne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701" y="334106"/>
            <a:ext cx="9296400" cy="6224230"/>
          </a:xfrm>
          <a:prstGeom prst="rect">
            <a:avLst/>
          </a:prstGeom>
          <a:effectLst/>
        </p:spPr>
      </p:pic>
    </p:spTree>
    <p:extLst>
      <p:ext uri="{BB962C8B-B14F-4D97-AF65-F5344CB8AC3E}">
        <p14:creationId xmlns:p14="http://schemas.microsoft.com/office/powerpoint/2010/main" val="1910231791"/>
      </p:ext>
    </p:extLst>
  </p:cSld>
  <p:clrMapOvr>
    <a:masterClrMapping/>
  </p:clrMapOvr>
  <mc:AlternateContent xmlns:mc="http://schemas.openxmlformats.org/markup-compatibility/2006" xmlns:p14="http://schemas.microsoft.com/office/powerpoint/2010/main">
    <mc:Choice Requires="p14">
      <p:transition spd="slow" p14:dur="2000" advTm="10756"/>
    </mc:Choice>
    <mc:Fallback xmlns="">
      <p:transition spd="slow" advTm="107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t>Tonight’s Presentation</a:t>
            </a:r>
          </a:p>
        </p:txBody>
      </p:sp>
      <p:sp>
        <p:nvSpPr>
          <p:cNvPr id="3" name="Content Placeholder 2"/>
          <p:cNvSpPr>
            <a:spLocks noGrp="1"/>
          </p:cNvSpPr>
          <p:nvPr>
            <p:ph idx="1"/>
          </p:nvPr>
        </p:nvSpPr>
        <p:spPr/>
        <p:txBody>
          <a:bodyPr>
            <a:normAutofit lnSpcReduction="10000"/>
          </a:bodyPr>
          <a:lstStyle/>
          <a:p>
            <a:pPr marL="0" indent="0">
              <a:buNone/>
            </a:pPr>
            <a:r>
              <a:rPr lang="en-US" sz="3200" b="1" dirty="0"/>
              <a:t>I’ve successfully worked DX, using a small, </a:t>
            </a:r>
          </a:p>
          <a:p>
            <a:pPr marL="0" indent="0">
              <a:buNone/>
            </a:pPr>
            <a:r>
              <a:rPr lang="en-US" sz="3200" b="1" dirty="0"/>
              <a:t>temporary station and a 12’ vertical antenna </a:t>
            </a:r>
          </a:p>
          <a:p>
            <a:pPr marL="0" indent="0">
              <a:buNone/>
            </a:pPr>
            <a:r>
              <a:rPr lang="en-US" sz="3200" b="1" dirty="0"/>
              <a:t>in a small city lot.</a:t>
            </a:r>
          </a:p>
          <a:p>
            <a:pPr marL="0" indent="0">
              <a:buNone/>
            </a:pPr>
            <a:endParaRPr lang="en-US" sz="3200" b="1" dirty="0"/>
          </a:p>
          <a:p>
            <a:r>
              <a:rPr lang="en-US" sz="3200" b="1" dirty="0"/>
              <a:t> My results – 225 countries and counting (and all 40 zones too)</a:t>
            </a:r>
          </a:p>
          <a:p>
            <a:r>
              <a:rPr lang="en-US" sz="3200" b="1" dirty="0"/>
              <a:t>My antenna, and the rest of the station </a:t>
            </a:r>
          </a:p>
          <a:p>
            <a:r>
              <a:rPr lang="en-US" sz="3200" b="1" dirty="0"/>
              <a:t>My operating Hints and Tricks, some of them</a:t>
            </a:r>
          </a:p>
          <a:p>
            <a:pPr marL="0" indent="0">
              <a:buNone/>
            </a:pPr>
            <a:endParaRPr lang="en-US" b="1"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197" y="4849091"/>
            <a:ext cx="2156803" cy="20089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0" y="755289"/>
            <a:ext cx="2056248" cy="2154165"/>
          </a:xfrm>
          <a:prstGeom prst="rect">
            <a:avLst/>
          </a:prstGeom>
        </p:spPr>
      </p:pic>
    </p:spTree>
    <p:extLst>
      <p:ext uri="{BB962C8B-B14F-4D97-AF65-F5344CB8AC3E}">
        <p14:creationId xmlns:p14="http://schemas.microsoft.com/office/powerpoint/2010/main" val="408112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8" y="373785"/>
            <a:ext cx="7121237" cy="770948"/>
          </a:xfrm>
        </p:spPr>
        <p:txBody>
          <a:bodyPr/>
          <a:lstStyle/>
          <a:p>
            <a:pPr algn="ctr"/>
            <a:r>
              <a:rPr lang="en-US" b="1" dirty="0"/>
              <a:t>Lots of Constraints:</a:t>
            </a:r>
          </a:p>
        </p:txBody>
      </p:sp>
      <p:sp>
        <p:nvSpPr>
          <p:cNvPr id="3" name="Content Placeholder 2"/>
          <p:cNvSpPr>
            <a:spLocks noGrp="1"/>
          </p:cNvSpPr>
          <p:nvPr>
            <p:ph idx="1"/>
          </p:nvPr>
        </p:nvSpPr>
        <p:spPr>
          <a:xfrm>
            <a:off x="605435" y="1407462"/>
            <a:ext cx="10515600" cy="3547775"/>
          </a:xfrm>
        </p:spPr>
        <p:txBody>
          <a:bodyPr>
            <a:normAutofit/>
          </a:bodyPr>
          <a:lstStyle/>
          <a:p>
            <a:r>
              <a:rPr lang="en-US" sz="2400" b="1" dirty="0"/>
              <a:t>Rented house, so nothing permanent</a:t>
            </a:r>
          </a:p>
          <a:p>
            <a:r>
              <a:rPr lang="en-US" sz="2400" b="1" dirty="0"/>
              <a:t>Small back yard (25’ or less on the diagonal)</a:t>
            </a:r>
          </a:p>
          <a:p>
            <a:r>
              <a:rPr lang="en-US" sz="2400" b="1" dirty="0"/>
              <a:t>Dense neighborhood</a:t>
            </a:r>
          </a:p>
          <a:p>
            <a:r>
              <a:rPr lang="en-US" sz="2400" b="1" dirty="0"/>
              <a:t>Only 115v available (so no amplifier)</a:t>
            </a:r>
          </a:p>
          <a:p>
            <a:r>
              <a:rPr lang="en-US" sz="2400" b="1" dirty="0"/>
              <a:t>Want to maintain a low profile from the neighbors</a:t>
            </a:r>
          </a:p>
          <a:p>
            <a:r>
              <a:rPr lang="en-US" sz="2400" b="1" dirty="0"/>
              <a:t>Size, weight limitations</a:t>
            </a:r>
          </a:p>
          <a:p>
            <a:endParaRPr lang="en-US" sz="3600" b="1" dirty="0"/>
          </a:p>
          <a:p>
            <a:pPr marL="0" indent="0">
              <a:buNone/>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071" y="4862945"/>
            <a:ext cx="2141929" cy="19950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8414" y="747134"/>
            <a:ext cx="2535603" cy="2079194"/>
          </a:xfrm>
          <a:prstGeom prst="rect">
            <a:avLst/>
          </a:prstGeom>
        </p:spPr>
      </p:pic>
      <p:sp>
        <p:nvSpPr>
          <p:cNvPr id="5" name="Rectangle 4"/>
          <p:cNvSpPr/>
          <p:nvPr/>
        </p:nvSpPr>
        <p:spPr>
          <a:xfrm>
            <a:off x="347215" y="4692508"/>
            <a:ext cx="9296400" cy="1384995"/>
          </a:xfrm>
          <a:prstGeom prst="rect">
            <a:avLst/>
          </a:prstGeom>
        </p:spPr>
        <p:txBody>
          <a:bodyPr wrap="square">
            <a:spAutoFit/>
          </a:bodyPr>
          <a:lstStyle/>
          <a:p>
            <a:pPr algn="ctr"/>
            <a:r>
              <a:rPr lang="en-US" sz="2800" b="1" dirty="0">
                <a:solidFill>
                  <a:srgbClr val="0070C0"/>
                </a:solidFill>
                <a:latin typeface="Comic Sans MS" panose="030F0702030302020204" pitchFamily="66" charset="0"/>
              </a:rPr>
              <a:t>All I really wanted was to enjoy ham radio and</a:t>
            </a:r>
          </a:p>
          <a:p>
            <a:pPr algn="ctr"/>
            <a:r>
              <a:rPr lang="en-US" sz="2800" b="1" dirty="0">
                <a:solidFill>
                  <a:srgbClr val="0070C0"/>
                </a:solidFill>
                <a:latin typeface="Comic Sans MS" panose="030F0702030302020204" pitchFamily="66" charset="0"/>
              </a:rPr>
              <a:t>  work a few DX countries.</a:t>
            </a:r>
          </a:p>
          <a:p>
            <a:pPr algn="ctr"/>
            <a:r>
              <a:rPr lang="en-US" sz="2800" b="1" dirty="0">
                <a:solidFill>
                  <a:srgbClr val="0070C0"/>
                </a:solidFill>
                <a:latin typeface="Comic Sans MS" panose="030F0702030302020204" pitchFamily="66" charset="0"/>
              </a:rPr>
              <a:t>  Maybe I’d learn something too.</a:t>
            </a:r>
          </a:p>
        </p:txBody>
      </p:sp>
    </p:spTree>
    <p:extLst>
      <p:ext uri="{BB962C8B-B14F-4D97-AF65-F5344CB8AC3E}">
        <p14:creationId xmlns:p14="http://schemas.microsoft.com/office/powerpoint/2010/main" val="349853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0"/>
            <a:ext cx="10515600" cy="1283999"/>
          </a:xfrm>
        </p:spPr>
        <p:txBody>
          <a:bodyPr/>
          <a:lstStyle/>
          <a:p>
            <a:pPr algn="ctr"/>
            <a:r>
              <a:rPr lang="en-US" b="1" dirty="0"/>
              <a:t>Results – by mode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3739534"/>
              </p:ext>
            </p:extLst>
          </p:nvPr>
        </p:nvGraphicFramePr>
        <p:xfrm>
          <a:off x="2396836" y="984460"/>
          <a:ext cx="7318663" cy="4141720"/>
        </p:xfrm>
        <a:graphic>
          <a:graphicData uri="http://schemas.openxmlformats.org/drawingml/2006/table">
            <a:tbl>
              <a:tblPr firstRow="1" bandRow="1">
                <a:tableStyleId>{5C22544A-7EE6-4342-B048-85BDC9FD1C3A}</a:tableStyleId>
              </a:tblPr>
              <a:tblGrid>
                <a:gridCol w="1759705">
                  <a:extLst>
                    <a:ext uri="{9D8B030D-6E8A-4147-A177-3AD203B41FA5}">
                      <a16:colId xmlns:a16="http://schemas.microsoft.com/office/drawing/2014/main" val="2154468833"/>
                    </a:ext>
                  </a:extLst>
                </a:gridCol>
                <a:gridCol w="2779479">
                  <a:extLst>
                    <a:ext uri="{9D8B030D-6E8A-4147-A177-3AD203B41FA5}">
                      <a16:colId xmlns:a16="http://schemas.microsoft.com/office/drawing/2014/main" val="4095554863"/>
                    </a:ext>
                  </a:extLst>
                </a:gridCol>
                <a:gridCol w="2779479">
                  <a:extLst>
                    <a:ext uri="{9D8B030D-6E8A-4147-A177-3AD203B41FA5}">
                      <a16:colId xmlns:a16="http://schemas.microsoft.com/office/drawing/2014/main" val="1740713745"/>
                    </a:ext>
                  </a:extLst>
                </a:gridCol>
              </a:tblGrid>
              <a:tr h="828344">
                <a:tc>
                  <a:txBody>
                    <a:bodyPr/>
                    <a:lstStyle/>
                    <a:p>
                      <a:pPr algn="ctr"/>
                      <a:r>
                        <a:rPr lang="en-US" sz="2400" dirty="0"/>
                        <a:t>MODE</a:t>
                      </a:r>
                    </a:p>
                  </a:txBody>
                  <a:tcPr/>
                </a:tc>
                <a:tc>
                  <a:txBody>
                    <a:bodyPr/>
                    <a:lstStyle/>
                    <a:p>
                      <a:pPr algn="ctr"/>
                      <a:r>
                        <a:rPr lang="en-US" sz="2400" dirty="0"/>
                        <a:t>Countries</a:t>
                      </a:r>
                      <a:r>
                        <a:rPr lang="en-US" sz="2400" baseline="0" dirty="0"/>
                        <a:t> worked</a:t>
                      </a:r>
                      <a:endParaRPr lang="en-US" sz="2400" dirty="0"/>
                    </a:p>
                  </a:txBody>
                  <a:tcPr/>
                </a:tc>
                <a:tc>
                  <a:txBody>
                    <a:bodyPr/>
                    <a:lstStyle/>
                    <a:p>
                      <a:pPr algn="ctr"/>
                      <a:r>
                        <a:rPr lang="en-US" sz="2400" dirty="0"/>
                        <a:t>Countries confirmed</a:t>
                      </a:r>
                    </a:p>
                  </a:txBody>
                  <a:tcPr/>
                </a:tc>
                <a:extLst>
                  <a:ext uri="{0D108BD9-81ED-4DB2-BD59-A6C34878D82A}">
                    <a16:rowId xmlns:a16="http://schemas.microsoft.com/office/drawing/2014/main" val="2251259404"/>
                  </a:ext>
                </a:extLst>
              </a:tr>
              <a:tr h="828344">
                <a:tc>
                  <a:txBody>
                    <a:bodyPr/>
                    <a:lstStyle/>
                    <a:p>
                      <a:pPr algn="ctr"/>
                      <a:r>
                        <a:rPr lang="en-US" sz="3200" b="1" dirty="0"/>
                        <a:t>Mixed</a:t>
                      </a:r>
                    </a:p>
                  </a:txBody>
                  <a:tcPr/>
                </a:tc>
                <a:tc>
                  <a:txBody>
                    <a:bodyPr/>
                    <a:lstStyle/>
                    <a:p>
                      <a:pPr algn="ctr"/>
                      <a:r>
                        <a:rPr lang="en-US" sz="4400" b="1" u="sng" dirty="0">
                          <a:solidFill>
                            <a:srgbClr val="FF0000"/>
                          </a:solidFill>
                          <a:latin typeface="Comic Sans MS" panose="030F0702030302020204" pitchFamily="66" charset="0"/>
                        </a:rPr>
                        <a:t>225</a:t>
                      </a:r>
                    </a:p>
                  </a:txBody>
                  <a:tcPr/>
                </a:tc>
                <a:tc>
                  <a:txBody>
                    <a:bodyPr/>
                    <a:lstStyle/>
                    <a:p>
                      <a:pPr algn="ctr"/>
                      <a:r>
                        <a:rPr lang="en-US" sz="3200" b="1" dirty="0"/>
                        <a:t>206</a:t>
                      </a:r>
                    </a:p>
                  </a:txBody>
                  <a:tcPr/>
                </a:tc>
                <a:extLst>
                  <a:ext uri="{0D108BD9-81ED-4DB2-BD59-A6C34878D82A}">
                    <a16:rowId xmlns:a16="http://schemas.microsoft.com/office/drawing/2014/main" val="2764412871"/>
                  </a:ext>
                </a:extLst>
              </a:tr>
              <a:tr h="828344">
                <a:tc>
                  <a:txBody>
                    <a:bodyPr/>
                    <a:lstStyle/>
                    <a:p>
                      <a:pPr algn="ctr"/>
                      <a:r>
                        <a:rPr lang="en-US" sz="3200" b="1" dirty="0"/>
                        <a:t>CW</a:t>
                      </a:r>
                    </a:p>
                  </a:txBody>
                  <a:tcPr/>
                </a:tc>
                <a:tc>
                  <a:txBody>
                    <a:bodyPr/>
                    <a:lstStyle/>
                    <a:p>
                      <a:pPr algn="ctr"/>
                      <a:r>
                        <a:rPr lang="en-US" sz="3200" b="1" dirty="0"/>
                        <a:t>206</a:t>
                      </a:r>
                    </a:p>
                  </a:txBody>
                  <a:tcPr/>
                </a:tc>
                <a:tc>
                  <a:txBody>
                    <a:bodyPr/>
                    <a:lstStyle/>
                    <a:p>
                      <a:pPr algn="ctr"/>
                      <a:r>
                        <a:rPr lang="en-US" sz="3200" b="1" dirty="0"/>
                        <a:t>182</a:t>
                      </a:r>
                    </a:p>
                  </a:txBody>
                  <a:tcPr/>
                </a:tc>
                <a:extLst>
                  <a:ext uri="{0D108BD9-81ED-4DB2-BD59-A6C34878D82A}">
                    <a16:rowId xmlns:a16="http://schemas.microsoft.com/office/drawing/2014/main" val="813681177"/>
                  </a:ext>
                </a:extLst>
              </a:tr>
              <a:tr h="828344">
                <a:tc>
                  <a:txBody>
                    <a:bodyPr/>
                    <a:lstStyle/>
                    <a:p>
                      <a:pPr algn="ctr"/>
                      <a:r>
                        <a:rPr lang="en-US" sz="3200" b="1" dirty="0"/>
                        <a:t>Digital</a:t>
                      </a:r>
                    </a:p>
                  </a:txBody>
                  <a:tcPr/>
                </a:tc>
                <a:tc>
                  <a:txBody>
                    <a:bodyPr/>
                    <a:lstStyle/>
                    <a:p>
                      <a:pPr algn="ctr"/>
                      <a:r>
                        <a:rPr lang="en-US" sz="3200" b="1" dirty="0"/>
                        <a:t>149*</a:t>
                      </a:r>
                      <a:endParaRPr lang="en-US" sz="2400" b="1" dirty="0"/>
                    </a:p>
                  </a:txBody>
                  <a:tcPr/>
                </a:tc>
                <a:tc>
                  <a:txBody>
                    <a:bodyPr/>
                    <a:lstStyle/>
                    <a:p>
                      <a:pPr algn="ctr"/>
                      <a:r>
                        <a:rPr lang="en-US" sz="3200" b="1" dirty="0"/>
                        <a:t>134</a:t>
                      </a:r>
                    </a:p>
                  </a:txBody>
                  <a:tcPr/>
                </a:tc>
                <a:extLst>
                  <a:ext uri="{0D108BD9-81ED-4DB2-BD59-A6C34878D82A}">
                    <a16:rowId xmlns:a16="http://schemas.microsoft.com/office/drawing/2014/main" val="3757746854"/>
                  </a:ext>
                </a:extLst>
              </a:tr>
              <a:tr h="828344">
                <a:tc>
                  <a:txBody>
                    <a:bodyPr/>
                    <a:lstStyle/>
                    <a:p>
                      <a:pPr algn="ctr"/>
                      <a:r>
                        <a:rPr lang="en-US" sz="3200" b="1" dirty="0"/>
                        <a:t>SSB</a:t>
                      </a:r>
                      <a:endParaRPr lang="en-US" sz="2400" b="1" dirty="0"/>
                    </a:p>
                  </a:txBody>
                  <a:tcPr/>
                </a:tc>
                <a:tc>
                  <a:txBody>
                    <a:bodyPr/>
                    <a:lstStyle/>
                    <a:p>
                      <a:pPr algn="ctr"/>
                      <a:r>
                        <a:rPr lang="en-US" sz="3200" b="1" dirty="0"/>
                        <a:t>123</a:t>
                      </a:r>
                    </a:p>
                  </a:txBody>
                  <a:tcPr/>
                </a:tc>
                <a:tc>
                  <a:txBody>
                    <a:bodyPr/>
                    <a:lstStyle/>
                    <a:p>
                      <a:pPr algn="ctr"/>
                      <a:r>
                        <a:rPr lang="en-US" sz="3200" b="1" dirty="0"/>
                        <a:t>101</a:t>
                      </a:r>
                    </a:p>
                  </a:txBody>
                  <a:tcPr/>
                </a:tc>
                <a:extLst>
                  <a:ext uri="{0D108BD9-81ED-4DB2-BD59-A6C34878D82A}">
                    <a16:rowId xmlns:a16="http://schemas.microsoft.com/office/drawing/2014/main" val="3294396002"/>
                  </a:ext>
                </a:extLst>
              </a:tr>
            </a:tbl>
          </a:graphicData>
        </a:graphic>
      </p:graphicFrame>
      <p:sp>
        <p:nvSpPr>
          <p:cNvPr id="3" name="TextBox 2"/>
          <p:cNvSpPr txBox="1"/>
          <p:nvPr/>
        </p:nvSpPr>
        <p:spPr>
          <a:xfrm>
            <a:off x="990600" y="5273436"/>
            <a:ext cx="11076732" cy="1384995"/>
          </a:xfrm>
          <a:prstGeom prst="rect">
            <a:avLst/>
          </a:prstGeom>
          <a:noFill/>
        </p:spPr>
        <p:txBody>
          <a:bodyPr wrap="square" rtlCol="0">
            <a:spAutoFit/>
          </a:bodyPr>
          <a:lstStyle/>
          <a:p>
            <a:r>
              <a:rPr lang="en-US" sz="2800" b="1" dirty="0"/>
              <a:t>I’ve worked 225 countries - more than 200 over the past five years (twenty months) - all with 100W or less and a simple vertical. For eight years in a row, I’ve worked more than 100 countries from here.</a:t>
            </a:r>
          </a:p>
        </p:txBody>
      </p:sp>
      <p:sp>
        <p:nvSpPr>
          <p:cNvPr id="5" name="TextBox 4"/>
          <p:cNvSpPr txBox="1"/>
          <p:nvPr/>
        </p:nvSpPr>
        <p:spPr>
          <a:xfrm>
            <a:off x="9817504" y="3399315"/>
            <a:ext cx="2374496" cy="1200329"/>
          </a:xfrm>
          <a:prstGeom prst="rect">
            <a:avLst/>
          </a:prstGeom>
          <a:noFill/>
        </p:spPr>
        <p:txBody>
          <a:bodyPr wrap="none" rtlCol="0">
            <a:spAutoFit/>
          </a:bodyPr>
          <a:lstStyle/>
          <a:p>
            <a:r>
              <a:rPr lang="en-US" sz="2400" b="1" dirty="0"/>
              <a:t>*Mostly RTTY.</a:t>
            </a:r>
          </a:p>
          <a:p>
            <a:r>
              <a:rPr lang="en-US" sz="2400" b="1" dirty="0"/>
              <a:t>See next slide for</a:t>
            </a:r>
          </a:p>
          <a:p>
            <a:r>
              <a:rPr lang="en-US" sz="2400" b="1" dirty="0"/>
              <a:t>break-down.</a:t>
            </a:r>
          </a:p>
        </p:txBody>
      </p:sp>
    </p:spTree>
    <p:extLst>
      <p:ext uri="{BB962C8B-B14F-4D97-AF65-F5344CB8AC3E}">
        <p14:creationId xmlns:p14="http://schemas.microsoft.com/office/powerpoint/2010/main" val="266556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Digital Break-down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5531952"/>
              </p:ext>
            </p:extLst>
          </p:nvPr>
        </p:nvGraphicFramePr>
        <p:xfrm>
          <a:off x="838200" y="1825625"/>
          <a:ext cx="10515600" cy="21945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93246641"/>
                    </a:ext>
                  </a:extLst>
                </a:gridCol>
                <a:gridCol w="3505200">
                  <a:extLst>
                    <a:ext uri="{9D8B030D-6E8A-4147-A177-3AD203B41FA5}">
                      <a16:colId xmlns:a16="http://schemas.microsoft.com/office/drawing/2014/main" val="4236565565"/>
                    </a:ext>
                  </a:extLst>
                </a:gridCol>
                <a:gridCol w="3505200">
                  <a:extLst>
                    <a:ext uri="{9D8B030D-6E8A-4147-A177-3AD203B41FA5}">
                      <a16:colId xmlns:a16="http://schemas.microsoft.com/office/drawing/2014/main" val="693507820"/>
                    </a:ext>
                  </a:extLst>
                </a:gridCol>
              </a:tblGrid>
              <a:tr h="370840">
                <a:tc>
                  <a:txBody>
                    <a:bodyPr/>
                    <a:lstStyle/>
                    <a:p>
                      <a:pPr algn="ctr"/>
                      <a:r>
                        <a:rPr lang="en-US" sz="2400" b="1" dirty="0"/>
                        <a:t>Mode</a:t>
                      </a:r>
                    </a:p>
                  </a:txBody>
                  <a:tcPr/>
                </a:tc>
                <a:tc>
                  <a:txBody>
                    <a:bodyPr/>
                    <a:lstStyle/>
                    <a:p>
                      <a:pPr algn="ctr"/>
                      <a:r>
                        <a:rPr lang="en-US" sz="2400" b="1" baseline="0" dirty="0"/>
                        <a:t>Last Five Years</a:t>
                      </a:r>
                      <a:r>
                        <a:rPr lang="en-US" sz="2400" dirty="0"/>
                        <a:t> %</a:t>
                      </a:r>
                    </a:p>
                  </a:txBody>
                  <a:tcPr/>
                </a:tc>
                <a:tc>
                  <a:txBody>
                    <a:bodyPr/>
                    <a:lstStyle/>
                    <a:p>
                      <a:pPr algn="ctr"/>
                      <a:r>
                        <a:rPr lang="en-US" sz="2400" dirty="0"/>
                        <a:t>Last</a:t>
                      </a:r>
                      <a:r>
                        <a:rPr lang="en-US" sz="2400" baseline="0" dirty="0"/>
                        <a:t> Two Years %</a:t>
                      </a:r>
                      <a:endParaRPr lang="en-US" sz="2400" dirty="0"/>
                    </a:p>
                  </a:txBody>
                  <a:tcPr/>
                </a:tc>
                <a:extLst>
                  <a:ext uri="{0D108BD9-81ED-4DB2-BD59-A6C34878D82A}">
                    <a16:rowId xmlns:a16="http://schemas.microsoft.com/office/drawing/2014/main" val="3055796367"/>
                  </a:ext>
                </a:extLst>
              </a:tr>
              <a:tr h="370840">
                <a:tc>
                  <a:txBody>
                    <a:bodyPr/>
                    <a:lstStyle/>
                    <a:p>
                      <a:pPr algn="ctr"/>
                      <a:r>
                        <a:rPr lang="en-US" sz="3200" b="1" dirty="0"/>
                        <a:t>RTTY</a:t>
                      </a:r>
                    </a:p>
                  </a:txBody>
                  <a:tcPr/>
                </a:tc>
                <a:tc>
                  <a:txBody>
                    <a:bodyPr/>
                    <a:lstStyle/>
                    <a:p>
                      <a:pPr algn="ctr"/>
                      <a:r>
                        <a:rPr lang="en-US" sz="3200" b="1" dirty="0"/>
                        <a:t>90%</a:t>
                      </a:r>
                    </a:p>
                  </a:txBody>
                  <a:tcPr/>
                </a:tc>
                <a:tc>
                  <a:txBody>
                    <a:bodyPr/>
                    <a:lstStyle/>
                    <a:p>
                      <a:pPr algn="ctr"/>
                      <a:r>
                        <a:rPr lang="en-US" sz="3200" b="1" dirty="0"/>
                        <a:t>71%</a:t>
                      </a:r>
                    </a:p>
                  </a:txBody>
                  <a:tcPr/>
                </a:tc>
                <a:extLst>
                  <a:ext uri="{0D108BD9-81ED-4DB2-BD59-A6C34878D82A}">
                    <a16:rowId xmlns:a16="http://schemas.microsoft.com/office/drawing/2014/main" val="3753732734"/>
                  </a:ext>
                </a:extLst>
              </a:tr>
              <a:tr h="370840">
                <a:tc>
                  <a:txBody>
                    <a:bodyPr/>
                    <a:lstStyle/>
                    <a:p>
                      <a:pPr algn="ctr"/>
                      <a:r>
                        <a:rPr lang="en-US" sz="3200" b="1" dirty="0"/>
                        <a:t>JT65</a:t>
                      </a:r>
                      <a:r>
                        <a:rPr lang="en-US" sz="3200" b="1" baseline="0" dirty="0"/>
                        <a:t> and JT</a:t>
                      </a:r>
                      <a:r>
                        <a:rPr lang="en-US" sz="3200" b="1" dirty="0"/>
                        <a:t>9</a:t>
                      </a:r>
                    </a:p>
                  </a:txBody>
                  <a:tcPr/>
                </a:tc>
                <a:tc>
                  <a:txBody>
                    <a:bodyPr/>
                    <a:lstStyle/>
                    <a:p>
                      <a:pPr algn="ctr"/>
                      <a:r>
                        <a:rPr lang="en-US" sz="3200" b="1" dirty="0"/>
                        <a:t>45%</a:t>
                      </a:r>
                    </a:p>
                  </a:txBody>
                  <a:tcPr/>
                </a:tc>
                <a:tc>
                  <a:txBody>
                    <a:bodyPr/>
                    <a:lstStyle/>
                    <a:p>
                      <a:pPr algn="ctr"/>
                      <a:r>
                        <a:rPr lang="en-US" sz="3200" b="1" dirty="0"/>
                        <a:t>60%</a:t>
                      </a:r>
                    </a:p>
                  </a:txBody>
                  <a:tcPr/>
                </a:tc>
                <a:extLst>
                  <a:ext uri="{0D108BD9-81ED-4DB2-BD59-A6C34878D82A}">
                    <a16:rowId xmlns:a16="http://schemas.microsoft.com/office/drawing/2014/main" val="3921430732"/>
                  </a:ext>
                </a:extLst>
              </a:tr>
              <a:tr h="370840">
                <a:tc>
                  <a:txBody>
                    <a:bodyPr/>
                    <a:lstStyle/>
                    <a:p>
                      <a:pPr algn="ctr"/>
                      <a:r>
                        <a:rPr lang="en-US" sz="3200" b="1" dirty="0"/>
                        <a:t>PSK</a:t>
                      </a:r>
                    </a:p>
                  </a:txBody>
                  <a:tcPr/>
                </a:tc>
                <a:tc>
                  <a:txBody>
                    <a:bodyPr/>
                    <a:lstStyle/>
                    <a:p>
                      <a:pPr algn="ctr"/>
                      <a:r>
                        <a:rPr lang="en-US" sz="3200" b="1" dirty="0"/>
                        <a:t>47%</a:t>
                      </a:r>
                    </a:p>
                  </a:txBody>
                  <a:tcPr/>
                </a:tc>
                <a:tc>
                  <a:txBody>
                    <a:bodyPr/>
                    <a:lstStyle/>
                    <a:p>
                      <a:pPr algn="ctr"/>
                      <a:r>
                        <a:rPr lang="en-US" sz="3200" b="1" dirty="0"/>
                        <a:t>11%</a:t>
                      </a:r>
                    </a:p>
                  </a:txBody>
                  <a:tcPr/>
                </a:tc>
                <a:extLst>
                  <a:ext uri="{0D108BD9-81ED-4DB2-BD59-A6C34878D82A}">
                    <a16:rowId xmlns:a16="http://schemas.microsoft.com/office/drawing/2014/main" val="642236584"/>
                  </a:ext>
                </a:extLst>
              </a:tr>
            </a:tbl>
          </a:graphicData>
        </a:graphic>
      </p:graphicFrame>
      <p:sp>
        <p:nvSpPr>
          <p:cNvPr id="5" name="TextBox 4"/>
          <p:cNvSpPr txBox="1"/>
          <p:nvPr/>
        </p:nvSpPr>
        <p:spPr>
          <a:xfrm>
            <a:off x="0" y="4613563"/>
            <a:ext cx="12192000" cy="830997"/>
          </a:xfrm>
          <a:prstGeom prst="rect">
            <a:avLst/>
          </a:prstGeom>
          <a:noFill/>
        </p:spPr>
        <p:txBody>
          <a:bodyPr wrap="square" rtlCol="0">
            <a:spAutoFit/>
          </a:bodyPr>
          <a:lstStyle/>
          <a:p>
            <a:pPr algn="ctr"/>
            <a:r>
              <a:rPr lang="en-US" sz="2400" b="1" dirty="0"/>
              <a:t>Looking just at Digital QSOs, the overwhelming majority of countries were on RTTY.</a:t>
            </a:r>
          </a:p>
          <a:p>
            <a:pPr algn="ctr"/>
            <a:r>
              <a:rPr lang="en-US" sz="2400" b="1" dirty="0"/>
              <a:t>But over the last two years, JT65 and JT9 have gotten much more popular.</a:t>
            </a:r>
          </a:p>
        </p:txBody>
      </p:sp>
    </p:spTree>
    <p:extLst>
      <p:ext uri="{BB962C8B-B14F-4D97-AF65-F5344CB8AC3E}">
        <p14:creationId xmlns:p14="http://schemas.microsoft.com/office/powerpoint/2010/main" val="309093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Results by Band</a:t>
            </a:r>
          </a:p>
        </p:txBody>
      </p:sp>
      <p:sp>
        <p:nvSpPr>
          <p:cNvPr id="11" name="TextBox 10"/>
          <p:cNvSpPr txBox="1"/>
          <p:nvPr/>
        </p:nvSpPr>
        <p:spPr>
          <a:xfrm>
            <a:off x="1150504" y="5033195"/>
            <a:ext cx="10210223" cy="369332"/>
          </a:xfrm>
          <a:prstGeom prst="rect">
            <a:avLst/>
          </a:prstGeom>
          <a:noFill/>
        </p:spPr>
        <p:txBody>
          <a:bodyPr wrap="square" rtlCol="0">
            <a:spAutoFit/>
          </a:bodyPr>
          <a:lstStyle/>
          <a:p>
            <a:r>
              <a:rPr lang="en-US" dirty="0"/>
              <a:t>                    80m              40m	          30m              20m               17m             15m               12m             10m     </a:t>
            </a:r>
          </a:p>
        </p:txBody>
      </p:sp>
      <p:sp>
        <p:nvSpPr>
          <p:cNvPr id="12" name="TextBox 11"/>
          <p:cNvSpPr txBox="1"/>
          <p:nvPr/>
        </p:nvSpPr>
        <p:spPr>
          <a:xfrm>
            <a:off x="1149927" y="5430356"/>
            <a:ext cx="10681855" cy="954107"/>
          </a:xfrm>
          <a:prstGeom prst="rect">
            <a:avLst/>
          </a:prstGeom>
          <a:noFill/>
        </p:spPr>
        <p:txBody>
          <a:bodyPr wrap="square" rtlCol="0">
            <a:spAutoFit/>
          </a:bodyPr>
          <a:lstStyle/>
          <a:p>
            <a:pPr algn="ctr"/>
            <a:r>
              <a:rPr lang="en-US" sz="2800" b="1" dirty="0"/>
              <a:t>I’m not surprised most QSOs have been on 20 through 10 meters.</a:t>
            </a:r>
          </a:p>
          <a:p>
            <a:pPr algn="ctr"/>
            <a:r>
              <a:rPr lang="en-US" sz="2800" b="1" dirty="0"/>
              <a:t>I think it’s amazing I worked anything on 80m.</a:t>
            </a:r>
          </a:p>
        </p:txBody>
      </p:sp>
      <p:sp>
        <p:nvSpPr>
          <p:cNvPr id="13" name="TextBox 12"/>
          <p:cNvSpPr txBox="1"/>
          <p:nvPr/>
        </p:nvSpPr>
        <p:spPr>
          <a:xfrm>
            <a:off x="77261" y="2314031"/>
            <a:ext cx="1072666" cy="646331"/>
          </a:xfrm>
          <a:prstGeom prst="rect">
            <a:avLst/>
          </a:prstGeom>
          <a:noFill/>
        </p:spPr>
        <p:txBody>
          <a:bodyPr wrap="none" rtlCol="0">
            <a:spAutoFit/>
          </a:bodyPr>
          <a:lstStyle/>
          <a:p>
            <a:r>
              <a:rPr lang="en-US" b="1" dirty="0"/>
              <a:t># of</a:t>
            </a:r>
          </a:p>
          <a:p>
            <a:r>
              <a:rPr lang="en-US" b="1" dirty="0"/>
              <a:t>countries</a:t>
            </a:r>
          </a:p>
        </p:txBody>
      </p:sp>
      <p:graphicFrame>
        <p:nvGraphicFramePr>
          <p:cNvPr id="18" name="Chart 17"/>
          <p:cNvGraphicFramePr>
            <a:graphicFrameLocks/>
          </p:cNvGraphicFramePr>
          <p:nvPr>
            <p:extLst>
              <p:ext uri="{D42A27DB-BD31-4B8C-83A1-F6EECF244321}">
                <p14:modId xmlns:p14="http://schemas.microsoft.com/office/powerpoint/2010/main" val="1065146268"/>
              </p:ext>
            </p:extLst>
          </p:nvPr>
        </p:nvGraphicFramePr>
        <p:xfrm>
          <a:off x="1149927" y="1399309"/>
          <a:ext cx="10377055" cy="3523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286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6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8657"/>
          </a:xfrm>
        </p:spPr>
        <p:txBody>
          <a:bodyPr/>
          <a:lstStyle/>
          <a:p>
            <a:pPr algn="ctr"/>
            <a:r>
              <a:rPr lang="en-US" b="1" dirty="0"/>
              <a:t>“Specials”</a:t>
            </a:r>
          </a:p>
        </p:txBody>
      </p:sp>
      <p:sp>
        <p:nvSpPr>
          <p:cNvPr id="3" name="Content Placeholder 2"/>
          <p:cNvSpPr>
            <a:spLocks noGrp="1"/>
          </p:cNvSpPr>
          <p:nvPr>
            <p:ph idx="1"/>
          </p:nvPr>
        </p:nvSpPr>
        <p:spPr>
          <a:xfrm>
            <a:off x="1264227" y="1163782"/>
            <a:ext cx="9663545" cy="6165486"/>
          </a:xfrm>
        </p:spPr>
        <p:txBody>
          <a:bodyPr>
            <a:normAutofit fontScale="40000" lnSpcReduction="20000"/>
          </a:bodyPr>
          <a:lstStyle/>
          <a:p>
            <a:r>
              <a:rPr lang="en-US" sz="7000" b="1" dirty="0"/>
              <a:t>It’s a thrill to work rare (or at least semi-rare) DX with my simple station. Some examples include:</a:t>
            </a:r>
          </a:p>
          <a:p>
            <a:endParaRPr lang="en-US" dirty="0"/>
          </a:p>
          <a:p>
            <a:pPr marL="0" indent="0">
              <a:buNone/>
            </a:pPr>
            <a:r>
              <a:rPr lang="en-US" dirty="0"/>
              <a:t>	</a:t>
            </a:r>
            <a:r>
              <a:rPr lang="en-US" sz="6000" dirty="0">
                <a:solidFill>
                  <a:srgbClr val="002060"/>
                </a:solidFill>
              </a:rPr>
              <a:t>India			Desecheo		Rotuma</a:t>
            </a:r>
          </a:p>
          <a:p>
            <a:pPr marL="457200" lvl="1" indent="0">
              <a:buNone/>
            </a:pPr>
            <a:r>
              <a:rPr lang="en-US" sz="6000" dirty="0">
                <a:solidFill>
                  <a:srgbClr val="002060"/>
                </a:solidFill>
              </a:rPr>
              <a:t>	Spratly			Franz Josef		Togo</a:t>
            </a:r>
          </a:p>
          <a:p>
            <a:pPr marL="457200" lvl="1" indent="0">
              <a:buNone/>
            </a:pPr>
            <a:r>
              <a:rPr lang="en-US" sz="6000" dirty="0">
                <a:solidFill>
                  <a:srgbClr val="002060"/>
                </a:solidFill>
              </a:rPr>
              <a:t>	Mauritius		Willis			Burundi</a:t>
            </a:r>
          </a:p>
          <a:p>
            <a:pPr marL="457200" lvl="1" indent="0">
              <a:buNone/>
            </a:pPr>
            <a:r>
              <a:rPr lang="en-US" sz="6000" dirty="0">
                <a:solidFill>
                  <a:srgbClr val="002060"/>
                </a:solidFill>
              </a:rPr>
              <a:t>	Timor-Leste		Ducie			Lord Howe</a:t>
            </a:r>
          </a:p>
          <a:p>
            <a:pPr marL="457200" lvl="1" indent="0">
              <a:buNone/>
            </a:pPr>
            <a:r>
              <a:rPr lang="en-US" sz="6000" dirty="0">
                <a:solidFill>
                  <a:srgbClr val="002060"/>
                </a:solidFill>
              </a:rPr>
              <a:t>	Juan Fernandez	Navassa		Reunion		</a:t>
            </a:r>
          </a:p>
          <a:p>
            <a:pPr marL="457200" lvl="1" indent="0">
              <a:buNone/>
            </a:pPr>
            <a:r>
              <a:rPr lang="en-US" sz="6000" dirty="0">
                <a:solidFill>
                  <a:srgbClr val="002060"/>
                </a:solidFill>
              </a:rPr>
              <a:t>	Clipperton		Lesotho		Minami Torishima 	   </a:t>
            </a:r>
          </a:p>
          <a:p>
            <a:pPr marL="457200" lvl="1" indent="0">
              <a:buNone/>
            </a:pPr>
            <a:r>
              <a:rPr lang="en-US" sz="6000" dirty="0">
                <a:solidFill>
                  <a:srgbClr val="002060"/>
                </a:solidFill>
              </a:rPr>
              <a:t>	Wallis &amp; Futuna	Malpelo		Brunei</a:t>
            </a:r>
          </a:p>
          <a:p>
            <a:pPr marL="457200" lvl="1" indent="0">
              <a:buNone/>
            </a:pPr>
            <a:r>
              <a:rPr lang="en-US" sz="6000" dirty="0">
                <a:solidFill>
                  <a:srgbClr val="002060"/>
                </a:solidFill>
              </a:rPr>
              <a:t>	Mauritania		Togo			Malawi</a:t>
            </a:r>
          </a:p>
          <a:p>
            <a:pPr marL="457200" lvl="1" indent="0">
              <a:buNone/>
            </a:pPr>
            <a:r>
              <a:rPr lang="en-US" sz="6000" dirty="0">
                <a:solidFill>
                  <a:srgbClr val="002060"/>
                </a:solidFill>
              </a:rPr>
              <a:t>	D.R. of the Congo	The Gambia		Armenia</a:t>
            </a:r>
          </a:p>
          <a:p>
            <a:pPr marL="457200" lvl="1" indent="0">
              <a:buNone/>
            </a:pPr>
            <a:r>
              <a:rPr lang="en-US" sz="6000" dirty="0">
                <a:solidFill>
                  <a:srgbClr val="002060"/>
                </a:solidFill>
              </a:rPr>
              <a:t>	Liberia			Austral			Mongolia</a:t>
            </a:r>
          </a:p>
          <a:p>
            <a:pPr marL="457200" lvl="1" indent="0">
              <a:buNone/>
            </a:pPr>
            <a:r>
              <a:rPr lang="en-US" sz="6000" dirty="0">
                <a:solidFill>
                  <a:srgbClr val="002060"/>
                </a:solidFill>
              </a:rPr>
              <a:t>	W. Sahara		Sao Tome		Cocos</a:t>
            </a:r>
          </a:p>
          <a:p>
            <a:pPr marL="457200" lvl="1" indent="0">
              <a:buNone/>
            </a:pPr>
            <a:r>
              <a:rPr lang="en-US" sz="6000" dirty="0">
                <a:solidFill>
                  <a:srgbClr val="002060"/>
                </a:solidFill>
              </a:rPr>
              <a:t>	S. Shetland		Chagos			Laos</a:t>
            </a:r>
          </a:p>
          <a:p>
            <a:pPr marL="457200" lvl="1" indent="0">
              <a:buNone/>
            </a:pPr>
            <a:r>
              <a:rPr lang="en-US" sz="6000" dirty="0">
                <a:solidFill>
                  <a:srgbClr val="002060"/>
                </a:solidFill>
              </a:rPr>
              <a:t>	Vanuatu		Tokelau		Chatham</a:t>
            </a:r>
          </a:p>
          <a:p>
            <a:pPr marL="457200" lvl="1" indent="0">
              <a:buNone/>
            </a:pPr>
            <a:r>
              <a:rPr lang="en-US" sz="6000" dirty="0">
                <a:solidFill>
                  <a:srgbClr val="002060"/>
                </a:solidFill>
              </a:rPr>
              <a:t>	S. Georgia		Palmyra		Temotu</a:t>
            </a:r>
            <a:r>
              <a:rPr lang="en-US" sz="2800" dirty="0">
                <a:solidFill>
                  <a:srgbClr val="002060"/>
                </a:solidFill>
              </a:rPr>
              <a:t>			</a:t>
            </a:r>
          </a:p>
          <a:p>
            <a:pPr marL="457200" lvl="1" indent="0">
              <a:buNone/>
            </a:pPr>
            <a:r>
              <a:rPr lang="en-US" sz="2800" dirty="0">
                <a:solidFill>
                  <a:srgbClr val="002060"/>
                </a:solidFill>
              </a:rPr>
              <a:t>							    </a:t>
            </a:r>
          </a:p>
          <a:p>
            <a:pPr marL="457200" lvl="1" indent="0">
              <a:buNone/>
            </a:pPr>
            <a:r>
              <a:rPr lang="en-US" sz="2800" dirty="0">
                <a:solidFill>
                  <a:srgbClr val="002060"/>
                </a:solidFill>
              </a:rPr>
              <a:t>							    </a:t>
            </a:r>
          </a:p>
          <a:p>
            <a:pPr marL="457200" lvl="1" indent="0">
              <a:buNone/>
            </a:pPr>
            <a:r>
              <a:rPr lang="en-US" sz="2800" dirty="0">
                <a:solidFill>
                  <a:srgbClr val="002060"/>
                </a:solidFill>
              </a:rPr>
              <a:t>							    </a:t>
            </a:r>
          </a:p>
          <a:p>
            <a:pPr marL="457200" lvl="1" indent="0">
              <a:buNone/>
            </a:pPr>
            <a:endParaRPr lang="en-US" sz="2800" dirty="0">
              <a:solidFill>
                <a:srgbClr val="002060"/>
              </a:solidFill>
            </a:endParaRP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18705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How far away?</a:t>
            </a:r>
          </a:p>
        </p:txBody>
      </p:sp>
      <p:sp>
        <p:nvSpPr>
          <p:cNvPr id="3" name="Content Placeholder 2"/>
          <p:cNvSpPr>
            <a:spLocks noGrp="1"/>
          </p:cNvSpPr>
          <p:nvPr>
            <p:ph idx="1"/>
          </p:nvPr>
        </p:nvSpPr>
        <p:spPr>
          <a:xfrm>
            <a:off x="838200" y="1825625"/>
            <a:ext cx="4246418" cy="4351338"/>
          </a:xfrm>
        </p:spPr>
        <p:txBody>
          <a:bodyPr/>
          <a:lstStyle/>
          <a:p>
            <a:r>
              <a:rPr lang="en-US" b="1" dirty="0"/>
              <a:t>I’ve worked Reunion five times and Mauritius once. They are more than 11,500 miles away.</a:t>
            </a:r>
          </a:p>
          <a:p>
            <a:endParaRPr lang="en-US" b="1" dirty="0"/>
          </a:p>
          <a:p>
            <a:r>
              <a:rPr lang="en-US" b="1" dirty="0"/>
              <a:t>But, I have at least nine QSOs which could have been long-path. </a:t>
            </a:r>
          </a:p>
          <a:p>
            <a:endParaRPr lang="en-US" b="1" dirty="0"/>
          </a:p>
          <a:p>
            <a:pPr marL="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945" y="4999748"/>
            <a:ext cx="1995055" cy="18582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9946" y="2137448"/>
            <a:ext cx="2195944" cy="2415539"/>
          </a:xfrm>
          <a:prstGeom prst="rect">
            <a:avLst/>
          </a:prstGeom>
        </p:spPr>
      </p:pic>
    </p:spTree>
    <p:extLst>
      <p:ext uri="{BB962C8B-B14F-4D97-AF65-F5344CB8AC3E}">
        <p14:creationId xmlns:p14="http://schemas.microsoft.com/office/powerpoint/2010/main" val="127748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851" y="304149"/>
            <a:ext cx="10515600" cy="1325563"/>
          </a:xfrm>
        </p:spPr>
        <p:txBody>
          <a:bodyPr/>
          <a:lstStyle/>
          <a:p>
            <a:pPr algn="ctr"/>
            <a:r>
              <a:rPr lang="en-US" b="1" dirty="0"/>
              <a:t>My Station</a:t>
            </a:r>
            <a:r>
              <a:rPr lang="en-US" dirty="0"/>
              <a:t>		</a:t>
            </a:r>
          </a:p>
        </p:txBody>
      </p:sp>
      <p:sp>
        <p:nvSpPr>
          <p:cNvPr id="3" name="Content Placeholder 2"/>
          <p:cNvSpPr>
            <a:spLocks noGrp="1"/>
          </p:cNvSpPr>
          <p:nvPr>
            <p:ph idx="1"/>
          </p:nvPr>
        </p:nvSpPr>
        <p:spPr>
          <a:xfrm>
            <a:off x="259772" y="1557301"/>
            <a:ext cx="10515600" cy="4874235"/>
          </a:xfrm>
        </p:spPr>
        <p:txBody>
          <a:bodyPr>
            <a:normAutofit fontScale="25000" lnSpcReduction="20000"/>
          </a:bodyPr>
          <a:lstStyle/>
          <a:p>
            <a:pPr marL="0" indent="0">
              <a:buNone/>
            </a:pPr>
            <a:r>
              <a:rPr lang="en-US" sz="11200" b="1" dirty="0"/>
              <a:t>    It all fits in two milk carton crates:</a:t>
            </a:r>
            <a:endParaRPr lang="en-US" sz="10800" b="1" dirty="0"/>
          </a:p>
          <a:p>
            <a:pPr lvl="1"/>
            <a:r>
              <a:rPr lang="en-US" sz="11200" b="1" dirty="0"/>
              <a:t>Icom IC-7000 XCVR and accessories</a:t>
            </a:r>
          </a:p>
          <a:p>
            <a:pPr lvl="2"/>
            <a:r>
              <a:rPr lang="en-US" sz="10800" b="1" dirty="0"/>
              <a:t>100 W max, less on PSK, JT65 and JT9</a:t>
            </a:r>
          </a:p>
          <a:p>
            <a:pPr lvl="2"/>
            <a:r>
              <a:rPr lang="en-US" sz="10800" b="1" dirty="0"/>
              <a:t>Narrow filters on CW and RTTY</a:t>
            </a:r>
          </a:p>
          <a:p>
            <a:pPr marL="914400" lvl="2" indent="0">
              <a:buNone/>
            </a:pPr>
            <a:endParaRPr lang="en-US" sz="10800" b="1" dirty="0"/>
          </a:p>
          <a:p>
            <a:pPr lvl="2"/>
            <a:r>
              <a:rPr lang="en-US" sz="10800" b="1" dirty="0"/>
              <a:t>Big coffee cup and lots of tangled wires</a:t>
            </a:r>
          </a:p>
          <a:p>
            <a:pPr lvl="2"/>
            <a:endParaRPr lang="en-US" sz="10800" b="1" dirty="0"/>
          </a:p>
          <a:p>
            <a:pPr marL="0" indent="0">
              <a:buNone/>
            </a:pPr>
            <a:r>
              <a:rPr lang="en-US" sz="11200" b="1" dirty="0"/>
              <a:t>    I label all cable ends and keep an accurate wiring diagram.</a:t>
            </a:r>
          </a:p>
          <a:p>
            <a:pPr lvl="1"/>
            <a:r>
              <a:rPr lang="en-US" sz="10800" b="1" dirty="0"/>
              <a:t>I can be up and running in less than an hour.</a:t>
            </a:r>
          </a:p>
          <a:p>
            <a:pPr marL="0" indent="0">
              <a:buNone/>
            </a:pPr>
            <a:endParaRPr lang="en-US" sz="10800" b="1" dirty="0"/>
          </a:p>
          <a:p>
            <a:pPr marL="0" indent="0">
              <a:buNone/>
            </a:pPr>
            <a:r>
              <a:rPr lang="en-US" sz="11200" b="1" dirty="0"/>
              <a:t>         </a:t>
            </a:r>
            <a:r>
              <a:rPr lang="en-US" sz="12800" b="1" dirty="0">
                <a:solidFill>
                  <a:srgbClr val="0070C0"/>
                </a:solidFill>
                <a:latin typeface="Comic Sans MS" panose="030F0702030302020204" pitchFamily="66" charset="0"/>
              </a:rPr>
              <a:t>The real key is the antenna, of course.</a:t>
            </a:r>
            <a:r>
              <a:rPr lang="en-US" b="1" dirty="0"/>
              <a:t>	</a:t>
            </a:r>
          </a:p>
          <a:p>
            <a:pPr marL="0" indent="0" algn="ctr">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945" y="4999748"/>
            <a:ext cx="1995055" cy="1858251"/>
          </a:xfrm>
          <a:prstGeom prst="rect">
            <a:avLst/>
          </a:prstGeom>
        </p:spPr>
      </p:pic>
      <p:sp>
        <p:nvSpPr>
          <p:cNvPr id="5" name="Rounded Rectangle 4"/>
          <p:cNvSpPr/>
          <p:nvPr/>
        </p:nvSpPr>
        <p:spPr>
          <a:xfrm>
            <a:off x="707395" y="4972934"/>
            <a:ext cx="8619691" cy="111455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326" y="84905"/>
            <a:ext cx="4950400" cy="3313903"/>
          </a:xfrm>
          <a:prstGeom prst="rect">
            <a:avLst/>
          </a:prstGeom>
          <a:ln w="22225">
            <a:solidFill>
              <a:srgbClr val="FF0000"/>
            </a:solidFill>
          </a:ln>
        </p:spPr>
      </p:pic>
    </p:spTree>
    <p:extLst>
      <p:ext uri="{BB962C8B-B14F-4D97-AF65-F5344CB8AC3E}">
        <p14:creationId xmlns:p14="http://schemas.microsoft.com/office/powerpoint/2010/main" val="263233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1" y="125974"/>
            <a:ext cx="10515600" cy="1325563"/>
          </a:xfrm>
        </p:spPr>
        <p:txBody>
          <a:bodyPr/>
          <a:lstStyle/>
          <a:p>
            <a:pPr algn="ctr"/>
            <a:r>
              <a:rPr lang="en-US" b="1" dirty="0"/>
              <a:t>The KØXB/6 QTH</a:t>
            </a:r>
            <a:br>
              <a:rPr lang="en-US" b="1" dirty="0"/>
            </a:b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578" y="1027906"/>
            <a:ext cx="9509274" cy="5615243"/>
          </a:xfrm>
          <a:prstGeom prst="rect">
            <a:avLst/>
          </a:prstGeom>
          <a:ln w="22225">
            <a:solidFill>
              <a:srgbClr val="FF0000"/>
            </a:solidFill>
          </a:ln>
        </p:spPr>
      </p:pic>
      <p:sp>
        <p:nvSpPr>
          <p:cNvPr id="6" name="Left Arrow 5"/>
          <p:cNvSpPr/>
          <p:nvPr/>
        </p:nvSpPr>
        <p:spPr>
          <a:xfrm>
            <a:off x="7258929" y="2395671"/>
            <a:ext cx="3334043" cy="28797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My QTH</a:t>
            </a:r>
          </a:p>
        </p:txBody>
      </p:sp>
      <p:sp>
        <p:nvSpPr>
          <p:cNvPr id="8" name="TextBox 7"/>
          <p:cNvSpPr txBox="1"/>
          <p:nvPr/>
        </p:nvSpPr>
        <p:spPr>
          <a:xfrm>
            <a:off x="170470" y="788755"/>
            <a:ext cx="2201108" cy="5262979"/>
          </a:xfrm>
          <a:prstGeom prst="rect">
            <a:avLst/>
          </a:prstGeom>
          <a:noFill/>
        </p:spPr>
        <p:txBody>
          <a:bodyPr wrap="square" rtlCol="0">
            <a:spAutoFit/>
          </a:bodyPr>
          <a:lstStyle/>
          <a:p>
            <a:r>
              <a:rPr lang="en-US" sz="2800" b="1" dirty="0"/>
              <a:t>The antenna is on a tripod in the back yard, with larger houses next door.</a:t>
            </a:r>
          </a:p>
          <a:p>
            <a:endParaRPr lang="en-US" sz="2800" b="1" dirty="0"/>
          </a:p>
          <a:p>
            <a:r>
              <a:rPr lang="en-US" sz="2800" b="1" dirty="0"/>
              <a:t>I’m a third of a mile from the coast. </a:t>
            </a:r>
          </a:p>
          <a:p>
            <a:r>
              <a:rPr lang="en-US" sz="2800" b="1" dirty="0"/>
              <a:t>Maybe that helps.</a:t>
            </a:r>
          </a:p>
        </p:txBody>
      </p:sp>
    </p:spTree>
    <p:extLst>
      <p:ext uri="{BB962C8B-B14F-4D97-AF65-F5344CB8AC3E}">
        <p14:creationId xmlns:p14="http://schemas.microsoft.com/office/powerpoint/2010/main" val="33187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20373" y="665018"/>
            <a:ext cx="6166827" cy="5262979"/>
          </a:xfrm>
          <a:prstGeom prst="rect">
            <a:avLst/>
          </a:prstGeom>
          <a:noFill/>
        </p:spPr>
        <p:txBody>
          <a:bodyPr wrap="square" rtlCol="0">
            <a:spAutoFit/>
          </a:bodyPr>
          <a:lstStyle/>
          <a:p>
            <a:r>
              <a:rPr lang="en-US" sz="2800" b="1" dirty="0"/>
              <a:t>My antenna is a mobile motorized coil (a High Sierra “Sidekick”) mounted  on a portable tripod, with a 12’ telescoping whip.</a:t>
            </a:r>
          </a:p>
          <a:p>
            <a:endParaRPr lang="en-US" sz="2800" b="1" dirty="0"/>
          </a:p>
          <a:p>
            <a:r>
              <a:rPr lang="en-US" sz="2800" b="1" dirty="0"/>
              <a:t>There are eight radials of varying lengths on the ground. It’s fed with 100’ of RG8-X and a 12v control line.</a:t>
            </a:r>
          </a:p>
          <a:p>
            <a:endParaRPr lang="en-US" sz="2800" b="1" dirty="0"/>
          </a:p>
          <a:p>
            <a:r>
              <a:rPr lang="en-US" sz="2800" b="1" dirty="0"/>
              <a:t>I can put it up and take it down in minutes. An MFJ-259B antenna tuning meter helps a lot.</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5793" y="263236"/>
            <a:ext cx="4760498" cy="6347332"/>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960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97" y="130126"/>
            <a:ext cx="8707902" cy="6530926"/>
          </a:xfrm>
          <a:prstGeom prst="rect">
            <a:avLst/>
          </a:prstGeom>
        </p:spPr>
      </p:pic>
    </p:spTree>
    <p:extLst>
      <p:ext uri="{BB962C8B-B14F-4D97-AF65-F5344CB8AC3E}">
        <p14:creationId xmlns:p14="http://schemas.microsoft.com/office/powerpoint/2010/main" val="3246397993"/>
      </p:ext>
    </p:extLst>
  </p:cSld>
  <p:clrMapOvr>
    <a:masterClrMapping/>
  </p:clrMapOvr>
  <mc:AlternateContent xmlns:mc="http://schemas.openxmlformats.org/markup-compatibility/2006" xmlns:p14="http://schemas.microsoft.com/office/powerpoint/2010/main">
    <mc:Choice Requires="p14">
      <p:transition spd="slow" p14:dur="2000" advTm="10938"/>
    </mc:Choice>
    <mc:Fallback xmlns="">
      <p:transition spd="slow" advTm="1093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3756" y="714495"/>
            <a:ext cx="7809127" cy="5895125"/>
          </a:xfrm>
        </p:spPr>
      </p:pic>
      <p:sp>
        <p:nvSpPr>
          <p:cNvPr id="5" name="TextBox 4"/>
          <p:cNvSpPr txBox="1"/>
          <p:nvPr/>
        </p:nvSpPr>
        <p:spPr>
          <a:xfrm>
            <a:off x="4582945" y="1043996"/>
            <a:ext cx="5339938" cy="1938992"/>
          </a:xfrm>
          <a:prstGeom prst="rect">
            <a:avLst/>
          </a:prstGeom>
          <a:noFill/>
        </p:spPr>
        <p:txBody>
          <a:bodyPr wrap="square" rtlCol="0">
            <a:spAutoFit/>
          </a:bodyPr>
          <a:lstStyle/>
          <a:p>
            <a:r>
              <a:rPr lang="en-US" sz="2400" b="1" dirty="0"/>
              <a:t>With the 12’ whip fully extended, the antenna is resonant on 20m. It can be tuned for 30, 40 or 80 by using the coil. Shortening the whip tunes the system for 17, 15, 12 and 10.</a:t>
            </a:r>
          </a:p>
        </p:txBody>
      </p:sp>
      <p:sp>
        <p:nvSpPr>
          <p:cNvPr id="2" name="TextBox 1"/>
          <p:cNvSpPr txBox="1"/>
          <p:nvPr/>
        </p:nvSpPr>
        <p:spPr>
          <a:xfrm>
            <a:off x="4251266" y="179000"/>
            <a:ext cx="3534109" cy="646331"/>
          </a:xfrm>
          <a:prstGeom prst="rect">
            <a:avLst/>
          </a:prstGeom>
          <a:noFill/>
        </p:spPr>
        <p:txBody>
          <a:bodyPr wrap="none" rtlCol="0">
            <a:spAutoFit/>
          </a:bodyPr>
          <a:lstStyle/>
          <a:p>
            <a:r>
              <a:rPr lang="en-US" sz="3600" b="1" dirty="0"/>
              <a:t>Antenna Diagram</a:t>
            </a:r>
          </a:p>
        </p:txBody>
      </p:sp>
    </p:spTree>
    <p:extLst>
      <p:ext uri="{BB962C8B-B14F-4D97-AF65-F5344CB8AC3E}">
        <p14:creationId xmlns:p14="http://schemas.microsoft.com/office/powerpoint/2010/main" val="333362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833" y="198871"/>
            <a:ext cx="8014855" cy="757093"/>
          </a:xfrm>
        </p:spPr>
        <p:txBody>
          <a:bodyPr/>
          <a:lstStyle/>
          <a:p>
            <a:pPr algn="ctr"/>
            <a:r>
              <a:rPr lang="en-US" b="1" dirty="0"/>
              <a:t>Radials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764" y="1084146"/>
            <a:ext cx="7591260" cy="5081752"/>
          </a:xfrm>
          <a:prstGeom prst="rect">
            <a:avLst/>
          </a:prstGeom>
          <a:ln w="22225">
            <a:solidFill>
              <a:srgbClr val="FF0000"/>
            </a:solidFill>
          </a:ln>
        </p:spPr>
      </p:pic>
      <p:sp>
        <p:nvSpPr>
          <p:cNvPr id="5" name="TextBox 4"/>
          <p:cNvSpPr txBox="1"/>
          <p:nvPr/>
        </p:nvSpPr>
        <p:spPr>
          <a:xfrm>
            <a:off x="193962" y="198871"/>
            <a:ext cx="4114802" cy="6370975"/>
          </a:xfrm>
          <a:prstGeom prst="rect">
            <a:avLst/>
          </a:prstGeom>
          <a:noFill/>
        </p:spPr>
        <p:txBody>
          <a:bodyPr wrap="square" rtlCol="0">
            <a:spAutoFit/>
          </a:bodyPr>
          <a:lstStyle/>
          <a:p>
            <a:r>
              <a:rPr lang="en-US" sz="2400" b="1" dirty="0"/>
              <a:t>I cut a 100’ roll of 24g flexible speaker wire into four 25’ sections. With alligators clips soldered to one end, I spread the wires apart from the other end. </a:t>
            </a:r>
          </a:p>
          <a:p>
            <a:endParaRPr lang="en-US" sz="2400" b="1" dirty="0"/>
          </a:p>
          <a:p>
            <a:r>
              <a:rPr lang="en-US" sz="2400" b="1" dirty="0"/>
              <a:t>This gave me eight 25’ radials. They clip to the tag end of a hose clamp on the coax connector at the base of the coil. </a:t>
            </a:r>
          </a:p>
          <a:p>
            <a:endParaRPr lang="en-US" sz="2400" b="1" dirty="0"/>
          </a:p>
          <a:p>
            <a:r>
              <a:rPr lang="en-US" sz="2400" b="1" dirty="0"/>
              <a:t>I spread them out on the lawn at 45° intervals, (and pull them in when the gardener shows up).</a:t>
            </a:r>
          </a:p>
        </p:txBody>
      </p:sp>
    </p:spTree>
    <p:extLst>
      <p:ext uri="{BB962C8B-B14F-4D97-AF65-F5344CB8AC3E}">
        <p14:creationId xmlns:p14="http://schemas.microsoft.com/office/powerpoint/2010/main" val="195855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83" y="273685"/>
            <a:ext cx="10515600" cy="1325563"/>
          </a:xfrm>
        </p:spPr>
        <p:txBody>
          <a:bodyPr/>
          <a:lstStyle/>
          <a:p>
            <a:pPr algn="ctr"/>
            <a:r>
              <a:rPr lang="en-US" b="1" dirty="0"/>
              <a:t>Operating Hints</a:t>
            </a:r>
            <a:r>
              <a:rPr lang="en-US" dirty="0"/>
              <a:t>		</a:t>
            </a:r>
          </a:p>
        </p:txBody>
      </p:sp>
      <p:sp>
        <p:nvSpPr>
          <p:cNvPr id="3" name="Content Placeholder 2"/>
          <p:cNvSpPr>
            <a:spLocks noGrp="1"/>
          </p:cNvSpPr>
          <p:nvPr>
            <p:ph idx="1"/>
          </p:nvPr>
        </p:nvSpPr>
        <p:spPr/>
        <p:txBody>
          <a:bodyPr>
            <a:normAutofit/>
          </a:bodyPr>
          <a:lstStyle/>
          <a:p>
            <a:r>
              <a:rPr lang="en-US" b="1" dirty="0"/>
              <a:t>CW and RTTY account for 95% of the countries I’ve worked.</a:t>
            </a:r>
          </a:p>
          <a:p>
            <a:r>
              <a:rPr lang="en-US" b="1" dirty="0"/>
              <a:t>Take advantage of DX Contests. They </a:t>
            </a:r>
            <a:r>
              <a:rPr lang="en-US" b="1" u="sng" dirty="0"/>
              <a:t>want</a:t>
            </a:r>
            <a:r>
              <a:rPr lang="en-US" b="1" dirty="0"/>
              <a:t> to work you, and there are many DX stations on the air during major contests.</a:t>
            </a:r>
          </a:p>
          <a:p>
            <a:r>
              <a:rPr lang="en-US" b="1" dirty="0"/>
              <a:t>RTTY is only active during a contest, but it is </a:t>
            </a:r>
            <a:r>
              <a:rPr lang="en-US" b="1" u="sng" dirty="0"/>
              <a:t>very</a:t>
            </a:r>
            <a:r>
              <a:rPr lang="en-US" b="1" dirty="0"/>
              <a:t> active.</a:t>
            </a:r>
          </a:p>
          <a:p>
            <a:r>
              <a:rPr lang="en-US" b="1" dirty="0"/>
              <a:t>Use your logging program together with the cluster to alert you to new ones. This is a great tool.</a:t>
            </a:r>
          </a:p>
          <a:p>
            <a:r>
              <a:rPr lang="en-US" b="1" dirty="0"/>
              <a:t>“KØXB/6” works better than “KØXB” on CW.</a:t>
            </a:r>
          </a:p>
          <a:p>
            <a:pPr marL="0" indent="0">
              <a:buNone/>
            </a:pPr>
            <a:endParaRPr lang="en-US" b="1" dirty="0"/>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218" y="5064272"/>
            <a:ext cx="1925782" cy="17937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7091" y="326983"/>
            <a:ext cx="1385454" cy="1385454"/>
          </a:xfrm>
          <a:prstGeom prst="rect">
            <a:avLst/>
          </a:prstGeom>
        </p:spPr>
      </p:pic>
    </p:spTree>
    <p:extLst>
      <p:ext uri="{BB962C8B-B14F-4D97-AF65-F5344CB8AC3E}">
        <p14:creationId xmlns:p14="http://schemas.microsoft.com/office/powerpoint/2010/main" val="2817683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Use Your Time Wisely</a:t>
            </a:r>
          </a:p>
        </p:txBody>
      </p:sp>
      <p:sp>
        <p:nvSpPr>
          <p:cNvPr id="3" name="Content Placeholder 2"/>
          <p:cNvSpPr>
            <a:spLocks noGrp="1"/>
          </p:cNvSpPr>
          <p:nvPr>
            <p:ph idx="1"/>
          </p:nvPr>
        </p:nvSpPr>
        <p:spPr>
          <a:xfrm>
            <a:off x="838200" y="2032102"/>
            <a:ext cx="10882745" cy="3513291"/>
          </a:xfrm>
        </p:spPr>
        <p:txBody>
          <a:bodyPr>
            <a:normAutofit/>
          </a:bodyPr>
          <a:lstStyle/>
          <a:p>
            <a:pPr lvl="1"/>
            <a:r>
              <a:rPr lang="en-US" sz="2800" b="1" dirty="0"/>
              <a:t>If the bands are dead, do something else.</a:t>
            </a:r>
          </a:p>
          <a:p>
            <a:pPr lvl="1"/>
            <a:r>
              <a:rPr lang="en-US" sz="2800" b="1" dirty="0"/>
              <a:t>But don’t give up if the DX signal is weak…call them if you can hear them.</a:t>
            </a:r>
          </a:p>
          <a:p>
            <a:pPr lvl="1"/>
            <a:r>
              <a:rPr lang="en-US" sz="2800" b="1" dirty="0"/>
              <a:t>Wait for the pileups to thin out and favor the west.</a:t>
            </a:r>
          </a:p>
          <a:p>
            <a:pPr lvl="1"/>
            <a:r>
              <a:rPr lang="en-US" sz="2800" b="1" dirty="0"/>
              <a:t>Sunset and sunrise are full of surprises</a:t>
            </a:r>
          </a:p>
          <a:p>
            <a:pPr lvl="1"/>
            <a:endParaRPr lang="en-US" sz="2800" b="1" dirty="0"/>
          </a:p>
          <a:p>
            <a:pPr lvl="1"/>
            <a:r>
              <a:rPr lang="en-US" sz="2800" b="1" dirty="0"/>
              <a:t>Being retired helps</a:t>
            </a:r>
          </a:p>
          <a:p>
            <a:pPr lvl="1"/>
            <a:endParaRPr lang="en-US" sz="3200" b="1" dirty="0"/>
          </a:p>
          <a:p>
            <a:pPr marL="457200" lvl="1" indent="0">
              <a:buNone/>
            </a:pPr>
            <a:endParaRPr lang="en-US" sz="3200" b="1"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072" y="5077176"/>
            <a:ext cx="1911927" cy="1780823"/>
          </a:xfrm>
          <a:prstGeom prst="rect">
            <a:avLst/>
          </a:prstGeom>
        </p:spPr>
      </p:pic>
      <p:sp>
        <p:nvSpPr>
          <p:cNvPr id="7" name="TextBox 6"/>
          <p:cNvSpPr txBox="1"/>
          <p:nvPr/>
        </p:nvSpPr>
        <p:spPr>
          <a:xfrm>
            <a:off x="9490364" y="471055"/>
            <a:ext cx="2466109" cy="646331"/>
          </a:xfrm>
          <a:prstGeom prst="rect">
            <a:avLst/>
          </a:prstGeom>
          <a:noFill/>
        </p:spPr>
        <p:txBody>
          <a:bodyPr wrap="square" rtlCol="0">
            <a:spAutoFit/>
          </a:bodyPr>
          <a:lstStyle/>
          <a:p>
            <a:r>
              <a:rPr lang="en-US" dirty="0"/>
              <a:t>“Time is an illusion.”</a:t>
            </a:r>
            <a:br>
              <a:rPr lang="en-US" dirty="0"/>
            </a:br>
            <a:r>
              <a:rPr lang="en-US" dirty="0"/>
              <a:t>   - Albert Einstein</a:t>
            </a:r>
          </a:p>
        </p:txBody>
      </p:sp>
    </p:spTree>
    <p:extLst>
      <p:ext uri="{BB962C8B-B14F-4D97-AF65-F5344CB8AC3E}">
        <p14:creationId xmlns:p14="http://schemas.microsoft.com/office/powerpoint/2010/main" val="3942651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250" y="378980"/>
            <a:ext cx="10515600" cy="1325563"/>
          </a:xfrm>
        </p:spPr>
        <p:txBody>
          <a:bodyPr/>
          <a:lstStyle/>
          <a:p>
            <a:r>
              <a:rPr lang="en-US" b="1" dirty="0"/>
              <a:t>It’s a New Day</a:t>
            </a:r>
          </a:p>
        </p:txBody>
      </p:sp>
      <p:sp>
        <p:nvSpPr>
          <p:cNvPr id="3" name="Content Placeholder 2"/>
          <p:cNvSpPr>
            <a:spLocks noGrp="1"/>
          </p:cNvSpPr>
          <p:nvPr>
            <p:ph idx="1"/>
          </p:nvPr>
        </p:nvSpPr>
        <p:spPr>
          <a:xfrm>
            <a:off x="838200" y="1825625"/>
            <a:ext cx="4635137" cy="4351338"/>
          </a:xfrm>
        </p:spPr>
        <p:txBody>
          <a:bodyPr/>
          <a:lstStyle/>
          <a:p>
            <a:pPr marL="0" indent="0">
              <a:buNone/>
            </a:pPr>
            <a:r>
              <a:rPr lang="en-US" b="1" dirty="0"/>
              <a:t>My trusty antenna started to fail…so I bought a CrankIR. </a:t>
            </a:r>
          </a:p>
          <a:p>
            <a:pPr marL="0" indent="0">
              <a:buNone/>
            </a:pPr>
            <a:r>
              <a:rPr lang="en-US" b="1" dirty="0"/>
              <a:t>I’ve been using it for two months, and I am impressed.</a:t>
            </a:r>
          </a:p>
          <a:p>
            <a:pPr marL="0" indent="0">
              <a:buNone/>
            </a:pPr>
            <a:r>
              <a:rPr lang="en-US" b="1" dirty="0"/>
              <a:t>The results remain to be seen, but so far it seems to be at least as good as my old antenna.</a:t>
            </a:r>
          </a:p>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371285" y="1264646"/>
            <a:ext cx="6544679" cy="4381148"/>
          </a:xfrm>
          <a:prstGeom prst="rect">
            <a:avLst/>
          </a:prstGeom>
          <a:ln w="22225">
            <a:solidFill>
              <a:srgbClr val="FF0000"/>
            </a:solidFill>
          </a:ln>
        </p:spPr>
      </p:pic>
    </p:spTree>
    <p:extLst>
      <p:ext uri="{BB962C8B-B14F-4D97-AF65-F5344CB8AC3E}">
        <p14:creationId xmlns:p14="http://schemas.microsoft.com/office/powerpoint/2010/main" val="586740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Thanks!</a:t>
            </a:r>
            <a:r>
              <a:rPr lang="en-US" dirty="0"/>
              <a:t>	</a:t>
            </a:r>
          </a:p>
        </p:txBody>
      </p:sp>
      <p:sp>
        <p:nvSpPr>
          <p:cNvPr id="3" name="Content Placeholder 2"/>
          <p:cNvSpPr>
            <a:spLocks noGrp="1"/>
          </p:cNvSpPr>
          <p:nvPr>
            <p:ph idx="1"/>
          </p:nvPr>
        </p:nvSpPr>
        <p:spPr/>
        <p:txBody>
          <a:bodyPr/>
          <a:lstStyle/>
          <a:p>
            <a:pPr marL="0" indent="0" algn="ctr">
              <a:buNone/>
            </a:pPr>
            <a:r>
              <a:rPr lang="en-US" sz="3200" b="1" dirty="0"/>
              <a:t>I hope you can tell how much I enjoy this wonderful hobby. It seems to me that’s the whole point – to learn new things, to challenge yourself and have fun.</a:t>
            </a:r>
          </a:p>
          <a:p>
            <a:pPr algn="ctr"/>
            <a:endParaRPr lang="en-US" b="1" dirty="0"/>
          </a:p>
          <a:p>
            <a:pPr marL="0" indent="0" algn="ctr">
              <a:buNone/>
            </a:pPr>
            <a:endParaRPr lang="en-US" b="1" dirty="0"/>
          </a:p>
          <a:p>
            <a:pPr algn="ctr"/>
            <a:endParaRPr lang="en-US" dirty="0"/>
          </a:p>
          <a:p>
            <a:pPr marL="0" indent="0" algn="ctr">
              <a:buNone/>
            </a:pPr>
            <a:endParaRPr lang="en-US" dirty="0"/>
          </a:p>
          <a:p>
            <a:pPr marL="0" indent="0">
              <a:buNone/>
            </a:pPr>
            <a:endParaRPr lang="en-US" dirty="0"/>
          </a:p>
        </p:txBody>
      </p:sp>
      <p:sp>
        <p:nvSpPr>
          <p:cNvPr id="4" name="Explosion 1 3"/>
          <p:cNvSpPr/>
          <p:nvPr/>
        </p:nvSpPr>
        <p:spPr>
          <a:xfrm>
            <a:off x="4419600" y="3297381"/>
            <a:ext cx="3394364" cy="3228109"/>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C00000"/>
                </a:solidFill>
              </a:rPr>
              <a:t>73</a:t>
            </a:r>
          </a:p>
        </p:txBody>
      </p:sp>
    </p:spTree>
    <p:extLst>
      <p:ext uri="{BB962C8B-B14F-4D97-AF65-F5344CB8AC3E}">
        <p14:creationId xmlns:p14="http://schemas.microsoft.com/office/powerpoint/2010/main" val="345751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867" y="239151"/>
            <a:ext cx="8328073" cy="6246055"/>
          </a:xfrm>
          <a:prstGeom prst="rect">
            <a:avLst/>
          </a:prstGeom>
        </p:spPr>
      </p:pic>
    </p:spTree>
    <p:extLst>
      <p:ext uri="{BB962C8B-B14F-4D97-AF65-F5344CB8AC3E}">
        <p14:creationId xmlns:p14="http://schemas.microsoft.com/office/powerpoint/2010/main" val="3467107102"/>
      </p:ext>
    </p:extLst>
  </p:cSld>
  <p:clrMapOvr>
    <a:masterClrMapping/>
  </p:clrMapOvr>
  <mc:AlternateContent xmlns:mc="http://schemas.openxmlformats.org/markup-compatibility/2006" xmlns:p14="http://schemas.microsoft.com/office/powerpoint/2010/main">
    <mc:Choice Requires="p14">
      <p:transition spd="slow" p14:dur="2000" advTm="10908"/>
    </mc:Choice>
    <mc:Fallback xmlns="">
      <p:transition spd="slow" advTm="1090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138" y="214532"/>
            <a:ext cx="8482819" cy="6362115"/>
          </a:xfrm>
          <a:prstGeom prst="rect">
            <a:avLst/>
          </a:prstGeom>
        </p:spPr>
      </p:pic>
    </p:spTree>
    <p:extLst>
      <p:ext uri="{BB962C8B-B14F-4D97-AF65-F5344CB8AC3E}">
        <p14:creationId xmlns:p14="http://schemas.microsoft.com/office/powerpoint/2010/main" val="2506666522"/>
      </p:ext>
    </p:extLst>
  </p:cSld>
  <p:clrMapOvr>
    <a:masterClrMapping/>
  </p:clrMapOvr>
  <mc:AlternateContent xmlns:mc="http://schemas.openxmlformats.org/markup-compatibility/2006" xmlns:p14="http://schemas.microsoft.com/office/powerpoint/2010/main">
    <mc:Choice Requires="p14">
      <p:transition spd="slow" p14:dur="2000" advTm="10994"/>
    </mc:Choice>
    <mc:Fallback xmlns="">
      <p:transition spd="slow" advTm="109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8" y="277836"/>
            <a:ext cx="8520333" cy="6390250"/>
          </a:xfrm>
          <a:prstGeom prst="rect">
            <a:avLst/>
          </a:prstGeom>
        </p:spPr>
      </p:pic>
    </p:spTree>
    <p:extLst>
      <p:ext uri="{BB962C8B-B14F-4D97-AF65-F5344CB8AC3E}">
        <p14:creationId xmlns:p14="http://schemas.microsoft.com/office/powerpoint/2010/main" val="1000302829"/>
      </p:ext>
    </p:extLst>
  </p:cSld>
  <p:clrMapOvr>
    <a:masterClrMapping/>
  </p:clrMapOvr>
  <mc:AlternateContent xmlns:mc="http://schemas.openxmlformats.org/markup-compatibility/2006" xmlns:p14="http://schemas.microsoft.com/office/powerpoint/2010/main">
    <mc:Choice Requires="p14">
      <p:transition spd="slow" p14:dur="2000" advTm="11595"/>
    </mc:Choice>
    <mc:Fallback xmlns="">
      <p:transition spd="slow" advTm="115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183417"/>
            <a:ext cx="9570720" cy="1472157"/>
          </a:xfrm>
        </p:spPr>
        <p:txBody>
          <a:bodyPr>
            <a:normAutofit/>
          </a:bodyPr>
          <a:lstStyle/>
          <a:p>
            <a:r>
              <a:rPr lang="en-US" b="1" dirty="0"/>
              <a:t>The Antenna Restricted DX-</a:t>
            </a:r>
            <a:r>
              <a:rPr lang="en-US" b="1" dirty="0" err="1"/>
              <a:t>er</a:t>
            </a:r>
            <a:endParaRPr lang="en-US" b="1" dirty="0"/>
          </a:p>
        </p:txBody>
      </p:sp>
      <p:sp>
        <p:nvSpPr>
          <p:cNvPr id="3" name="Subtitle 2"/>
          <p:cNvSpPr>
            <a:spLocks noGrp="1"/>
          </p:cNvSpPr>
          <p:nvPr>
            <p:ph type="subTitle" idx="1"/>
          </p:nvPr>
        </p:nvSpPr>
        <p:spPr>
          <a:xfrm>
            <a:off x="1310639" y="1837245"/>
            <a:ext cx="9144000" cy="1655762"/>
          </a:xfrm>
        </p:spPr>
        <p:txBody>
          <a:bodyPr>
            <a:normAutofit fontScale="92500" lnSpcReduction="10000"/>
          </a:bodyPr>
          <a:lstStyle/>
          <a:p>
            <a:r>
              <a:rPr lang="en-US" sz="2800" b="1" dirty="0">
                <a:solidFill>
                  <a:srgbClr val="002060"/>
                </a:solidFill>
              </a:rPr>
              <a:t>Rick Borken KØXB </a:t>
            </a:r>
          </a:p>
          <a:p>
            <a:r>
              <a:rPr lang="en-US" dirty="0">
                <a:hlinkClick r:id="rId3"/>
              </a:rPr>
              <a:t>k0xb@arrl.net</a:t>
            </a:r>
            <a:endParaRPr lang="en-US" dirty="0"/>
          </a:p>
          <a:p>
            <a:endParaRPr lang="en-US" dirty="0"/>
          </a:p>
          <a:p>
            <a:r>
              <a:rPr lang="en-US" b="1" dirty="0">
                <a:solidFill>
                  <a:srgbClr val="002060"/>
                </a:solidFill>
              </a:rPr>
              <a:t>San Diego DX Club, February 24, 2016</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403" y="3286918"/>
            <a:ext cx="3211597" cy="290962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7882" y="4253906"/>
            <a:ext cx="3989513" cy="190269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099" y="3093039"/>
            <a:ext cx="2547977" cy="3297382"/>
          </a:xfrm>
          <a:prstGeom prst="rect">
            <a:avLst/>
          </a:prstGeom>
        </p:spPr>
      </p:pic>
    </p:spTree>
    <p:extLst>
      <p:ext uri="{BB962C8B-B14F-4D97-AF65-F5344CB8AC3E}">
        <p14:creationId xmlns:p14="http://schemas.microsoft.com/office/powerpoint/2010/main" val="405289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4779" y="166256"/>
            <a:ext cx="8153002" cy="5458690"/>
          </a:xfrm>
          <a:ln w="22225">
            <a:solidFill>
              <a:srgbClr val="FF0000"/>
            </a:solidFill>
          </a:ln>
        </p:spPr>
      </p:pic>
      <p:sp>
        <p:nvSpPr>
          <p:cNvPr id="5" name="TextBox 4"/>
          <p:cNvSpPr txBox="1"/>
          <p:nvPr/>
        </p:nvSpPr>
        <p:spPr>
          <a:xfrm>
            <a:off x="0" y="5763491"/>
            <a:ext cx="12385964" cy="830997"/>
          </a:xfrm>
          <a:prstGeom prst="rect">
            <a:avLst/>
          </a:prstGeom>
          <a:noFill/>
        </p:spPr>
        <p:txBody>
          <a:bodyPr wrap="square" rtlCol="0">
            <a:spAutoFit/>
          </a:bodyPr>
          <a:lstStyle/>
          <a:p>
            <a:pPr algn="ctr"/>
            <a:r>
              <a:rPr lang="en-US" sz="2400" b="1" dirty="0"/>
              <a:t>We live on Lake Vermilion, which is a large and beautiful lake in northern Minnesota.</a:t>
            </a:r>
          </a:p>
          <a:p>
            <a:pPr algn="ctr"/>
            <a:r>
              <a:rPr lang="en-US" sz="2400" b="1" dirty="0"/>
              <a:t>This is the view from my QTH. (You can find me in my fishing boat a lot.)</a:t>
            </a:r>
          </a:p>
        </p:txBody>
      </p:sp>
    </p:spTree>
    <p:extLst>
      <p:ext uri="{BB962C8B-B14F-4D97-AF65-F5344CB8AC3E}">
        <p14:creationId xmlns:p14="http://schemas.microsoft.com/office/powerpoint/2010/main" val="411809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218" y="1842655"/>
            <a:ext cx="6820140" cy="4584183"/>
          </a:xfrm>
          <a:prstGeom prst="rect">
            <a:avLst/>
          </a:prstGeom>
          <a:noFill/>
          <a:ln w="22225">
            <a:solidFill>
              <a:srgbClr val="FF0000"/>
            </a:solidFill>
          </a:ln>
        </p:spPr>
      </p:pic>
      <p:sp>
        <p:nvSpPr>
          <p:cNvPr id="5" name="Title 4"/>
          <p:cNvSpPr>
            <a:spLocks noGrp="1"/>
          </p:cNvSpPr>
          <p:nvPr>
            <p:ph type="title"/>
          </p:nvPr>
        </p:nvSpPr>
        <p:spPr>
          <a:xfrm>
            <a:off x="907473" y="365125"/>
            <a:ext cx="10515600" cy="1477530"/>
          </a:xfrm>
        </p:spPr>
        <p:txBody>
          <a:bodyPr>
            <a:normAutofit fontScale="90000"/>
          </a:bodyPr>
          <a:lstStyle/>
          <a:p>
            <a:pPr algn="ctr"/>
            <a:r>
              <a:rPr lang="en-US" b="1" dirty="0"/>
              <a:t>Since I retired, I’ve put together the best station I’ve ever had. Why leave Minnesota?</a:t>
            </a:r>
            <a:br>
              <a:rPr lang="en-US" b="1" dirty="0"/>
            </a:br>
            <a:endParaRPr lang="en-US" dirty="0"/>
          </a:p>
        </p:txBody>
      </p:sp>
    </p:spTree>
    <p:extLst>
      <p:ext uri="{BB962C8B-B14F-4D97-AF65-F5344CB8AC3E}">
        <p14:creationId xmlns:p14="http://schemas.microsoft.com/office/powerpoint/2010/main" val="107038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217391" y="518655"/>
            <a:ext cx="8936185" cy="6702136"/>
          </a:xfrm>
        </p:spPr>
      </p:pic>
      <p:sp>
        <p:nvSpPr>
          <p:cNvPr id="5" name="Left Arrow 4"/>
          <p:cNvSpPr/>
          <p:nvPr/>
        </p:nvSpPr>
        <p:spPr>
          <a:xfrm rot="19697588">
            <a:off x="7441266" y="1125168"/>
            <a:ext cx="4440462" cy="289228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5527" y="2346229"/>
            <a:ext cx="3671455" cy="2554545"/>
          </a:xfrm>
          <a:prstGeom prst="rect">
            <a:avLst/>
          </a:prstGeom>
          <a:noFill/>
        </p:spPr>
        <p:txBody>
          <a:bodyPr wrap="square" rtlCol="0">
            <a:spAutoFit/>
          </a:bodyPr>
          <a:lstStyle/>
          <a:p>
            <a:r>
              <a:rPr lang="en-US" sz="3200" b="1" dirty="0"/>
              <a:t>This was New Year’s Eve 2014.</a:t>
            </a:r>
          </a:p>
          <a:p>
            <a:endParaRPr lang="en-US" sz="3200" b="1" dirty="0"/>
          </a:p>
          <a:p>
            <a:r>
              <a:rPr lang="en-US" sz="3200" b="1" dirty="0"/>
              <a:t>Now, we spend New Year here.</a:t>
            </a:r>
          </a:p>
        </p:txBody>
      </p:sp>
    </p:spTree>
    <p:extLst>
      <p:ext uri="{BB962C8B-B14F-4D97-AF65-F5344CB8AC3E}">
        <p14:creationId xmlns:p14="http://schemas.microsoft.com/office/powerpoint/2010/main" val="33554957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1210</TotalTime>
  <Words>1021</Words>
  <Application>Microsoft Office PowerPoint</Application>
  <PresentationFormat>Widescreen</PresentationFormat>
  <Paragraphs>177</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Comic Sans MS</vt:lpstr>
      <vt:lpstr>Wingdings 2</vt:lpstr>
      <vt:lpstr>HDOfficeLightV0</vt:lpstr>
      <vt:lpstr>Office Theme</vt:lpstr>
      <vt:lpstr>PowerPoint Presentation</vt:lpstr>
      <vt:lpstr>PowerPoint Presentation</vt:lpstr>
      <vt:lpstr>PowerPoint Presentation</vt:lpstr>
      <vt:lpstr>PowerPoint Presentation</vt:lpstr>
      <vt:lpstr>PowerPoint Presentation</vt:lpstr>
      <vt:lpstr>The Antenna Restricted DX-er</vt:lpstr>
      <vt:lpstr>PowerPoint Presentation</vt:lpstr>
      <vt:lpstr>Since I retired, I’ve put together the best station I’ve ever had. Why leave Minnesota? </vt:lpstr>
      <vt:lpstr>PowerPoint Presentation</vt:lpstr>
      <vt:lpstr>Tonight’s Presentation</vt:lpstr>
      <vt:lpstr>Lots of Constraints:</vt:lpstr>
      <vt:lpstr>Results – by mode</vt:lpstr>
      <vt:lpstr>Digital Break-down </vt:lpstr>
      <vt:lpstr>Results by Band</vt:lpstr>
      <vt:lpstr>“Specials”</vt:lpstr>
      <vt:lpstr>How far away?</vt:lpstr>
      <vt:lpstr>My Station  </vt:lpstr>
      <vt:lpstr>The KØXB/6 QTH </vt:lpstr>
      <vt:lpstr>PowerPoint Presentation</vt:lpstr>
      <vt:lpstr>PowerPoint Presentation</vt:lpstr>
      <vt:lpstr>Radials</vt:lpstr>
      <vt:lpstr>Operating Hints  </vt:lpstr>
      <vt:lpstr>Use Your Time Wisely</vt:lpstr>
      <vt:lpstr>It’s a New Day</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Antenna Restriced DX-er</dc:title>
  <dc:creator>Rick</dc:creator>
  <cp:lastModifiedBy>Rick</cp:lastModifiedBy>
  <cp:revision>372</cp:revision>
  <cp:lastPrinted>2016-02-08T19:02:13Z</cp:lastPrinted>
  <dcterms:created xsi:type="dcterms:W3CDTF">2016-01-11T21:29:00Z</dcterms:created>
  <dcterms:modified xsi:type="dcterms:W3CDTF">2016-02-25T22:42:32Z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